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87" r:id="rId4"/>
    <p:sldId id="271" r:id="rId5"/>
    <p:sldId id="272" r:id="rId6"/>
    <p:sldId id="279" r:id="rId7"/>
    <p:sldId id="289" r:id="rId8"/>
    <p:sldId id="288" r:id="rId9"/>
    <p:sldId id="297" r:id="rId10"/>
    <p:sldId id="300" r:id="rId11"/>
    <p:sldId id="298" r:id="rId12"/>
    <p:sldId id="259" r:id="rId13"/>
    <p:sldId id="264" r:id="rId14"/>
    <p:sldId id="286" r:id="rId15"/>
    <p:sldId id="278" r:id="rId16"/>
    <p:sldId id="285" r:id="rId17"/>
    <p:sldId id="290" r:id="rId18"/>
    <p:sldId id="280" r:id="rId19"/>
    <p:sldId id="281" r:id="rId20"/>
    <p:sldId id="301" r:id="rId21"/>
    <p:sldId id="265" r:id="rId22"/>
    <p:sldId id="275" r:id="rId23"/>
    <p:sldId id="277" r:id="rId24"/>
    <p:sldId id="274" r:id="rId25"/>
    <p:sldId id="284" r:id="rId26"/>
    <p:sldId id="296" r:id="rId27"/>
    <p:sldId id="291" r:id="rId28"/>
    <p:sldId id="292" r:id="rId29"/>
    <p:sldId id="293" r:id="rId30"/>
    <p:sldId id="282" r:id="rId31"/>
    <p:sldId id="268"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353" autoAdjust="0"/>
  </p:normalViewPr>
  <p:slideViewPr>
    <p:cSldViewPr snapToGrid="0">
      <p:cViewPr>
        <p:scale>
          <a:sx n="66" d="100"/>
          <a:sy n="66" d="100"/>
        </p:scale>
        <p:origin x="3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2.672"/>
    </inkml:context>
    <inkml:brush xml:id="br0">
      <inkml:brushProperty name="width" value="0.05" units="cm"/>
      <inkml:brushProperty name="height" value="0.05" units="cm"/>
      <inkml:brushProperty name="color" value="#E71224"/>
    </inkml:brush>
  </inkml:definitions>
  <inkml:trace contextRef="#ctx0" brushRef="#br0">1 1134 24575,'0'33'0,"11"710"0,3-519 0,53 278 0,-42-385 0,-8-71 0,-17-45 0,0-1 0,0 0 0,0 0 0,0 1 0,0-1 0,0 0 0,0 0 0,0 0 0,1 1 0,-1-1 0,0 0 0,0 0 0,0 0 0,0 0 0,1 1 0,-1-1 0,0 0 0,0 0 0,0 0 0,0 0 0,1 0 0,-1 0 0,0 0 0,0 1 0,1-1 0,-1 0 0,0 0 0,0 0 0,0 0 0,1 0 0,-1 0 0,0 0 0,0 0 0,1 0 0,-1 0 0,0 0 0,0 0 0,1-1 0,-1 1 0,0 0 0,0 0 0,0 0 0,1 0 0,-1 0 0,0 0 0,0 0 0,0-1 0,1 1 0,8-27 0,15-160 0,-11 74 0,112-811-835,40 5 399,-159 889 420,54-224-137,-43 197 126,2 1 1,34-69 0,-46 112 84,-1 1 0,1 0 1,1 0-1,0 1 1,16-18-1,-23 28-41,1-1 0,0 0 0,0 0-1,-1 1 1,1-1 0,0 1-1,0 0 1,0-1 0,0 1-1,1 0 1,-1 0 0,0 0 0,0 1-1,1-1 1,-1 0 0,0 1-1,1 0 1,-1-1 0,1 1 0,-1 0-1,0 0 1,1 1 0,-1-1-1,0 0 1,1 1 0,-1-1 0,0 1-1,1 0 1,-1 0 0,0 0-1,0 0 1,0 0 0,0 0-1,0 1 1,0-1 0,0 1 0,0-1-1,2 4 1,6 5 34,-1 1 0,0 0 0,-1 1 0,0 0 0,-1 0-1,-1 1 1,6 13 0,30 101 62,-33-94-116,34 125 3,-8 1 0,21 233 0,-24 333 0,-31-719 0,-2 4 0,2 1 0,-1-1 0,1 0 0,4 13 0,-5-22 0,0 0 0,0 0 0,1 0 0,-1 0 0,1 0 0,-1 0 0,1 0 0,-1 0 0,1 0 0,-1 0 0,1-1 0,0 1 0,0 0 0,-1 0 0,1-1 0,0 1 0,0 0 0,0-1 0,2 2 0,-2-2 0,0 0 0,1 0 0,-1 0 0,0 0 0,1 0 0,-1-1 0,0 1 0,1 0 0,-1-1 0,0 1 0,0-1 0,1 1 0,-1-1 0,0 1 0,0-1 0,0 0 0,0 0 0,0 0 0,0 1 0,2-3 0,36-41-1365,2-12-5461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8.986"/>
    </inkml:context>
    <inkml:brush xml:id="br0">
      <inkml:brushProperty name="width" value="0.05" units="cm"/>
      <inkml:brushProperty name="height" value="0.05" units="cm"/>
      <inkml:brushProperty name="color" value="#E71224"/>
    </inkml:brush>
  </inkml:definitions>
  <inkml:trace contextRef="#ctx0" brushRef="#br0">1 1786 24575,'0'-7'0,"0"1"0,1 0 0,0 0 0,0 1 0,0-1 0,1 0 0,0 0 0,0 0 0,0 1 0,1-1 0,0 1 0,0 0 0,0 0 0,1 0 0,0 0 0,8-8 0,5-1 0,0 0 0,1 1 0,30-16 0,-36 22 0,125-69-22,150-60 1,168-41-796,1087-333-1416,-1082 365 2334,350-101-296,-124 38 42,-663 201 150,173-62 158,-170 53 182,-26 16-322,1 0 0,-1 0-1,0 0 1,0-1 0,0 1-1,0 0 1,1 0 0,-1 0-1,0 0 1,0-1-1,0 1 1,0 0 0,0 0-1,0-1 1,0 1 0,0 0-1,0 0 1,0-1-1,0 1 1,0 0 0,0 0-1,0 0 1,0-1 0,0 1-1,0 0 1,0 0 0,0-1-1,0 1 1,0 0-1,0 0 1,0-1 0,0 1-1,0 0 1,-1 0 0,1 0-1,0-1 1,0 1 0,0 0-1,0 0 1,0 0-1,-1 0 1,1-1 0,0 1-1,0 0 1,0 0 0,-1 0-1,1 0 1,-5-2 0,-1 1 0,1 0 1,0 0-1,0 0 0,-1 1 0,-7-1 1,-39 2-6166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2:57:14.958"/>
    </inkml:context>
    <inkml:brush xml:id="br0">
      <inkml:brushProperty name="width" value="0.35" units="cm"/>
      <inkml:brushProperty name="height" value="0.35" units="cm"/>
      <inkml:brushProperty name="color" value="#FFFFFF"/>
    </inkml:brush>
  </inkml:definitions>
  <inkml:trace contextRef="#ctx0" brushRef="#br0">1243 309 24575,'-180'1'0,"-250"-4"0,291-4 0,-145-27 0,118 6 0,164 27 0,0 1 0,0-1 0,-1 1 0,1-1 0,0 0 0,0 0 0,0 0 0,0 0 0,0 0 0,0 0 0,0 0 0,1-1 0,-1 1 0,0-1 0,1 1 0,-1-1 0,1 0 0,-1 0 0,1 1 0,0-1 0,0 0 0,-1-3 0,1 2 0,0 0 0,1 0 0,0 0 0,-1 0 0,1 0 0,1 0 0,-1 1 0,0-1 0,1 0 0,-1 0 0,1 0 0,0 0 0,0 1 0,0-1 0,0 0 0,3-4 0,-1 2 0,1 0 0,0 1 0,0 0 0,0 0 0,0 0 0,0 0 0,1 0 0,0 1 0,0 0 0,0 0 0,0 0 0,0 1 0,0-1 0,1 1 0,-1 1 0,1-1 0,7-1 0,13-1 0,-1 1 0,40-1 0,-49 4 0,74 1 0,-55 1 0,40-4 0,-75 2 0,0 0 0,0 0 0,0-1 0,0 1 0,0 0 0,0 0 0,0 0 0,-1 0 0,1 0 0,0 0 0,0 0 0,0 0 0,0 0 0,0 0 0,0-1 0,0 1 0,0 0 0,0 0 0,0 0 0,0 0 0,0 0 0,0 0 0,0 0 0,-1-1 0,1 1 0,0 0 0,0 0 0,0 0 0,0 0 0,0 0 0,0 0 0,0-1 0,1 1 0,-1 0 0,0 0 0,0 0 0,0 0 0,0 0 0,0 0 0,0 0 0,0-1 0,0 1 0,0 0 0,0 0 0,0 0 0,0 0 0,0 0 0,0 0 0,1 0 0,-1 0 0,0 0 0,0-1 0,-15-4 0,-23-3 0,0 2 0,-54-2 0,-81 7 0,121 2 0,26-1 0,101-13 0,14 10 0,0 5 0,116 15 0,-130-9 0,181 9 0,-74-6 0,-176-10 0,29 2 0,-33-3 0,0 1 0,0-1 0,0 0 0,0 1 0,-1-1 0,1 1 0,0 0 0,0 0 0,-1 0 0,1-1 0,0 1 0,2 2 0,-4-2 0,0-1 0,0 0 0,0 1 0,-1-1 0,1 0 0,0 1 0,0-1 0,0 0 0,0 0 0,0 1 0,0-1 0,0 0 0,-1 1 0,1-1 0,0 0 0,0 0 0,0 1 0,-1-1 0,1 0 0,0 0 0,0 1 0,-1-1 0,1 0 0,0 0 0,0 0 0,-1 0 0,1 0 0,0 1 0,-1-1 0,1 0 0,0 0 0,0 0 0,-1 0 0,1 0 0,0 0 0,-1 0 0,1 0 0,0 0 0,-1 0 0,-12 3 0,0 0 0,1-1 0,-1 0 0,0-1 0,-25-1 0,-70-11 0,47 3 0,-327-31 0,210 25 0,168 13-114,-1-1 1,1 0-1,0 0 0,0-1 0,0 0 1,0-1-1,1 0 0,-1-1 0,1 0 1,0 0-1,-12-10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2:57:30.332"/>
    </inkml:context>
    <inkml:brush xml:id="br0">
      <inkml:brushProperty name="width" value="0.35" units="cm"/>
      <inkml:brushProperty name="height" value="0.35" units="cm"/>
      <inkml:brushProperty name="color" value="#FFFFFF"/>
    </inkml:brush>
  </inkml:definitions>
  <inkml:trace contextRef="#ctx0" brushRef="#br0">1953 561 24575,'-841'-30'-1067,"804"27"1064,-656-42 254,668 46-251,9-1 0,0 0 0,-17-2 0,30 2 0,0-1 0,0 1 0,0-1 0,0 1 0,1-1 0,-1 0 0,0 0 0,1 0 0,-1-1 0,0 1 0,1-1 0,0 1 0,-1-1 0,1 0 0,0 0 0,0 0 0,-3-4 0,4 5 11,0 0 0,1 0 0,-1-1 0,1 1 0,0 0-1,-1 0 1,1-1 0,0 1 0,-1 0 0,1-1 0,0 1 0,0 0-1,0-1 1,1 1 0,-1 0 0,0-1 0,0 1 0,1 0 0,-1-1-1,0 1 1,2-2 0,17-25 433,-9 17-423,1 1 0,0 0 0,0 1 1,1 1-1,0-1 0,15-7 0,82-33-33,-57 30 12,0 3 0,1 1 0,1 3 0,0 3 0,86-5 0,-36 11 0,207 23 0,-260-14 0,0 2 0,-1 2 0,0 2 0,-1 3 0,64 27 0,-107-39 0,0 0 0,0 1 0,0 0 0,0 0 0,8 7 0,-13-10 0,0-1 0,0 1 0,0 1 0,-1-1 0,1 0 0,0 0 0,0 0 0,0 0 0,-1 1 0,1-1 0,-1 0 0,1 0 0,-1 1 0,1-1 0,-1 0 0,0 1 0,0-1 0,1 1 0,-1-1 0,0 0 0,0 1 0,-1-1 0,1 1 0,0-1 0,0 0 0,-1 1 0,1-1 0,-1 0 0,1 1 0,-1-1 0,1 0 0,-1 0 0,0 1 0,-1 1 0,-3 2 0,0 1 0,0-1 0,-1 0 0,1-1 0,-1 1 0,0-1 0,0 0 0,-10 4 0,-59 23 0,66-28 0,-42 13 0,-90 17 0,21-7 0,-186 70 0,24-6 0,100-55 0,317-39 0,190-29 0,24-2 0,128 24 0,-465 11 0,-2 0 0,-24 2 0,-771 32 0,193-16 0,482-10 0,-167 7 0,637-14 0,3 26 0,-75 14 0,242 30 0,-360-47 0,-161-22 0,-1-1 0,0 2 0,1-1 0,13 8 0,-21-10 0,0 1 0,0-1 0,0 1 0,0-1 0,0 1 0,0 0 0,0-1 0,0 1 0,0 0 0,-1 0 0,1 0 0,0-1 0,-1 1 0,1 0 0,0 0 0,-1 0 0,1 0 0,-1 0 0,0 0 0,1 0 0,-1 0 0,0 0 0,1 0 0,-1 1 0,0-1 0,0 0 0,0 0 0,0 0 0,0 0 0,0 0 0,-1 0 0,1 0 0,0 0 0,0 0 0,-1 0 0,1 0 0,-1 0 0,1 0 0,-1 0 0,1 0 0,-1 0 0,1 0 0,-1 0 0,0 0 0,0 0 0,1-1 0,-3 2 0,-3 5 0,-1-1 0,0 0 0,0 0 0,-1-1 0,0 0 0,0 0 0,0-1 0,-10 4 0,-76 23 0,85-28 0,-299 75 0,180-48 0,-124 21 0,250-51 0,0 1 0,0-1 0,0 0 0,0 0 0,0 0 0,0 0 0,0 0 0,1 0 0,-1 0 0,-2-1 0,6-3 0,13-2 0,46-12 0,92-14 0,-79 18 0,653-104-728,-327 55 728,46-5 0,-435 67 0,3-1 0,-1 0 0,1 2 0,0 0 0,-1 0 0,18 3 0,-31-3 0,0 0 0,0 0 0,-1 1 0,1-1 0,0 0 0,0 0 0,0 0 0,-1 0 0,1 1 0,0-1 0,0 0 0,0 0 0,-1 0 0,1 1 0,0-1 0,0 0 0,0 0 0,0 1 0,0-1 0,0 0 0,0 0 0,-1 1 0,1-1 0,0 0 0,0 0 0,0 1 0,0-1 0,0 0 0,0 0 0,0 1 0,0-1 0,0 0 0,1 1 0,-1-1 0,0 0 0,0 0 0,0 1 0,0-1 0,0 0 0,0 0 0,0 0 0,1 1 0,-1-1 0,0 0 0,0 0 0,0 0 0,1 1 0,-1-1 0,0 0 0,0 0 0,0 0 0,1 0 0,-1 1 0,0-1 0,0 0 0,1 0 0,-1 0 0,0 0 0,0 0 0,1 0 0,-1 0 0,0 0 0,1 0 0,-1 0 0,0 0 0,0 0 0,1 0 0,-1 0 0,-22 12 0,21-12 0,-307 113 354,-8-25 19,304-85-372,-496 92-1,461-89 0,59-3 0,19-1 0,515-3 0,-184-2 0,-342 3 0,1 0 0,1 0 0,-1 1 0,30 6 0,-49-7 0,0 1 0,-1-1 0,1 0 0,-1 1 0,1 0 0,-1-1 0,1 1 0,-1 0 0,0 0 0,1-1 0,-1 1 0,0 0 0,3 3 0,-4-4 0,0 0 0,0 1 0,1-1 0,-1 1 0,0-1 0,0 1 0,0-1 0,0 1 0,0-1 0,0 1 0,0-1 0,0 1 0,0-1 0,0 1 0,0-1 0,0 1 0,0-1 0,0 1 0,-1-1 0,1 1 0,0-1 0,0 0 0,0 1 0,-1-1 0,1 1 0,0-1 0,-1 0 0,0 1 0,-2 3 0,-1-1 0,0 0 0,-1 0 0,1 0 0,-1 0 0,1-1 0,-7 3 0,-31 11 0,0-2 0,-51 10 0,4-2 0,-214 66 0,-95 26 0,-5-27 0,264-73 0,86-10 0,-88 18 0,141-22 0,-1 0 0,0 0 0,1 0 0,-1 0 0,0 0 0,1 1 0,-1-1 0,1 0 0,-1 0 0,0 0 0,1 1 0,-1-1 0,1 0 0,-1 1 0,1-1 0,-1 0 0,0 1 0,1-1 0,0 0 0,-1 1 0,1-1 0,-1 1 0,0 0 0,17 3 0,65 3 0,38 6 0,624 172 0,-220-45 0,-482-130 0,1-2 0,0-2 0,47 1 0,-82-7 0,0 0 0,0-1 0,0 0 0,0 0 0,0 0 0,0-1 0,-1 0 0,10-4 0,-12 4 0,0 0 0,-1 0 0,1-1 0,0 0 0,-1 1 0,0-1 0,0 0 0,0-1 0,0 1 0,0 0 0,-1-1 0,1 0 0,-1 0 0,3-5 0,-1-2 0,1-1 0,-2 0 0,0 0 0,0 0 0,-1 0 0,0 0 0,-1 0 0,0 0 0,-1-1 0,-1 1 0,-2-13 0,0 5 0,-2-1 0,0 1 0,-2 0 0,0 0 0,-15-29 0,-64-127 0,82 168 0,2 3 0,0 1 0,0-1 0,0 1 0,0 0 0,-1 0 0,1 0 0,-1 0 0,0 0 0,-1 0 0,-3-3 0,6 7 0,1-1 0,-1 1 0,1 0 0,0 0 0,-1 0 0,1 0 0,-1 0 0,1 0 0,0 0 0,-1 0 0,1 0 0,-1 0 0,1 0 0,0 0 0,-1 0 0,1 0 0,0 0 0,-1 0 0,1 1 0,-1-1 0,1 0 0,0 0 0,-1 0 0,1 1 0,0-1 0,-1 0 0,1 0 0,0 1 0,0-1 0,-1 0 0,1 1 0,0-1 0,0 0 0,-1 1 0,1-1 0,0 0 0,0 1 0,0-1 0,0 0 0,-1 1 0,1-1 0,0 1 0,-5 21 0,-3 152 0,5-45 0,-25 304 0,27-422 0,0 15 0,-2 0 0,-1 0 0,-8 29 0,10-48 0,-1 1 0,0-1 0,0 0 0,0 0 0,-1-1 0,-7 11 0,8-14 0,0 0 0,1 0 0,-2 0 0,1-1 0,0 1 0,0-1 0,-1 1 0,1-1 0,-1 0 0,0-1 0,1 1 0,-1 0 0,-5 0 0,5-1 0,-1 0 0,1-1 0,-1 0 0,1 0 0,-1 0 0,0 0 0,1-1 0,-1 1 0,1-1 0,-1 0 0,1-1 0,0 1 0,-1-1 0,1 0 0,0 0 0,0 0 0,0-1 0,0 1 0,1-1 0,-1 0 0,1 0 0,-1 0 0,-4-7 0,-5-5 0,1-1 0,1-1 0,1 0 0,-10-19 0,-94-233 0,47 97 0,61 161 0,0-1 0,-1 1 0,0 1 0,-14-15 0,15 18 0,0 0 0,0-1 0,1 1 0,0-1 0,0 0 0,1 0 0,0-1 0,0 1 0,-2-10 0,1 4 0,5 36 0,0-22 0,3 191 0,34 234 0,-18-298 0,4 239 0,-25-308 0,0-34 0,1 0 0,1 0 0,1 1 0,7 32 0,-5-47 0,0-1 0,1 0 0,0-1 0,10 16 0,-11-20 0,1 1 0,-1 0 0,0 1 0,0-1 0,-1 0 0,0 1 0,0-1 0,0 1 0,-1 0 0,1 0 0,-1 0 0,-1-1 0,1 12 0,-1-17 0,0 1 0,0 0 0,0 0 0,-1-1 0,1 1 0,0 0 0,0-1 0,-1 1 0,1 0 0,0-1 0,-1 1 0,1 0 0,0-1 0,-1 1 0,1 0 0,-1-1 0,1 1 0,-1-1 0,0 1 0,1-1 0,-1 1 0,1-1 0,-1 0 0,0 1 0,1-1 0,-1 0 0,0 1 0,0-1 0,1 0 0,-1 0 0,0 0 0,0 0 0,1 1 0,-1-1 0,0 0 0,0 0 0,1-1 0,-1 1 0,0 0 0,0 0 0,1 0 0,-1 0 0,0-1 0,0 1 0,-6-3 0,0 0 0,0 0 0,-11-7 0,7 3 0,-11-3 0,1 0 0,-1 1 0,0 2 0,-1 0 0,0 1 0,0 1 0,0 2 0,-46-3 0,-363 7 0,163 1 0,199-2 0,-102-14 0,88 3 0,-107-1 0,162 11 0,0-2 0,-41-10 0,-21-2 0,83 14 0,0 0 0,0 0 0,0 0 0,0-1 0,0 0 0,1-1 0,-10-4 0,14 5 0,0 0 0,1 0 0,-1 0 0,0 0 0,1-1 0,-1 1 0,1-1 0,0 0 0,0 1 0,0-1 0,0 0 0,0 0 0,1-1 0,-1 1 0,1 0 0,0 0 0,0-1 0,0 1 0,0-5 0,-3-20 0,2 1 0,2-1 0,3-38 0,-1 18 0,0 31 0,0 1 0,2-1 0,0 1 0,1-1 0,0 1 0,10-20 0,-6 15 0,-1 0 0,9-39 0,0-17 0,-8 42 0,-2 1 0,3-51 0,-9 10 0,-2 50 0,1 0 0,1 0 0,1 0 0,10-42 0,-4 35 0,-2-1 0,-1-1 0,1-41 0,-6-103 0,-3 74 0,4 46 0,-3-67 0,2 121 0,0 1 0,-1 0 0,0-1 0,1 1 0,-1 0 0,-1 0 0,1 0 0,0 0 0,-1 0 0,1 0 0,-1 0 0,0 0 0,0 0 0,0 1 0,-1-1 0,-4-3 0,3 3 0,-1 0 0,1 0 0,-1 0 0,0 1 0,0 0 0,0 0 0,0 0 0,0 1 0,-9-2 0,-6 1 0,0 1 0,0 1 0,0 0 0,-31 6 0,48-6 0,-1 0 0,1 1 0,0-1 0,0 1 0,0 0 0,-1 0 0,1 0 0,0 0 0,0 1 0,0-1 0,1 1 0,-1 0 0,0-1 0,1 1 0,-1 1 0,1-1 0,-1 0 0,1 0 0,0 1 0,0 0 0,0-1 0,0 1 0,1 0 0,-1 0 0,1 0 0,0 0 0,-1 0 0,1 0 0,1 0 0,-1 0 0,0 1 0,1-1 0,0 0 0,-1 0 0,1 1 0,1 3 0,3 28 0,1 0 0,2 0 0,1-1 0,21 53 0,4 18 0,-12-9 0,16 194 0,-26-202 0,36 132 0,-13-70 0,1 38 0,-17-95 0,-15-189 0,-5-738 0,3 805 0,-2-1 0,-1 1 0,-2 0 0,-1 0 0,-12-40 0,-21-40 0,18 55 0,2-1 0,-17-85 0,24 22 0,-5-24 0,-6 28 0,-13-209 0,35 229 0,0 37 0,-2 0 0,-9-59 0,0 45 0,4-1 0,1-89 0,7 150 0,-2 1 0,1-1 0,-1 0 0,-3-11 0,-3 9 0,7 13 0,0 0 0,0 0 0,0 0 0,0 0 0,-1 0 0,1 0 0,0 0 0,0 0 0,0 0 0,-1 0 0,1 0 0,0 0 0,0 0 0,0 0 0,0 0 0,-1 0 0,1 0 0,0 0 0,0 0 0,0 0 0,0 0 0,-1 0 0,1 0 0,0 0 0,0 0 0,0 0 0,0 0 0,0 0 0,-1 1 0,1-1 0,0 0 0,0 0 0,0 0 0,0 0 0,0 0 0,0 0 0,0 1 0,-1-1 0,-7 24 0,6-5 0,1-1 0,1 1 0,1 0 0,0-1 0,6 25 0,-1 8 0,2 13 0,23 94 0,-21-122 0,1 0 0,3-1 0,0 0 0,21 34 0,15 12 0,108 133 0,83 58 0,-127-138 0,-11-11 0,-76-91 0,-2 2 0,29 50 0,-2-2 0,-25-44 0,42 67 0,-62-92 0,0 1 0,-1 0 0,0 0 0,-1 0 0,6 31 0,-10-43 0,-1 0 0,0 1 0,1-1 0,-1 0 0,0 0 0,0 1 0,0-1 0,0 0 0,-1 1 0,1-1 0,0 0 0,-2 3 0,1-4 0,1-1 0,-1 1 0,0-1 0,1 1 0,-1-1 0,0 0 0,0 1 0,1-1 0,-1 0 0,0 1 0,0-1 0,0 0 0,1 0 0,-1 0 0,0 0 0,0 0 0,0 0 0,0 0 0,0 0 0,1 0 0,-1 0 0,0 0 0,0 0 0,0-1 0,1 1 0,-1 0 0,0-1 0,0 1 0,0 0 0,1-1 0,-2 0 0,-190-72 0,157 63 0,0 2 0,0 1 0,-63-4 0,-248 11 0,154 2 0,167 2 0,18 0 0,18 2 0,13 0 0,-1-2 0,1-1 0,0 0 0,35-2 0,-18 0 0,1 1 0,627 46 0,-557-32 0,208 25 0,-124-17 0,-45-5 0,-133-20 0,-25-6 0,-30-10 0,34 16 0,-44-16 0,-89-22 0,-53 3 0,84 17 0,-180-19 0,136 21 0,-14-14 0,117 19 0,-2 3 0,-84-7 0,156 18 0,45 10 0,-8-1 0,132 6 0,-206-19 0,0 0 0,0-1 0,0-1 0,1 0 0,-1 0 0,-21-12 0,-85-52 0,0 1 0,13 5 0,105 61 0,0 1 0,0-1 0,0 1 0,0-1 0,0 1 0,0-1 0,0 1 0,0 0 0,0 0 0,0 0 0,0-1 0,0 1 0,0 0 0,0 0 0,0 0 0,0 0 0,0 1 0,0-1 0,0 0 0,0 0 0,0 1 0,0-1 0,0 1 0,-2 0 0,2 0 0,0 0 0,-1 1 0,1-1 0,0 0 0,0 1 0,0 0 0,0-1 0,0 1 0,1-1 0,-1 1 0,0 0 0,1 0 0,-1 1 0,-1 9 0,0 0 0,1 0 0,0 19 0,1-22 0,0 58 0,2-1 0,14 77 0,7 134 0,-20-207 0,14 100 0,0 9 0,-15-159 0,0 0 0,1 1 0,2-1 0,6 20 0,32 73 0,-31-86 0,12 40 0,-12-33 0,17 34 0,-20-47 0,-1 0 0,-1 0 0,-1 1 0,-1 0 0,3 28 0,-1-11 0,-6-36 0,-1 0 0,0 0 0,0 0 0,0-1 0,0 1 0,-1 0 0,1 0 0,-1 0 0,1 0 0,-1-1 0,0 1 0,0 0 0,-2 3 0,-23 31 0,5-8 0,-4 10 0,15-24 0,-1 1 0,2 0 0,0 1 0,1 0 0,-6 20 0,14-35 0,-1 0 0,1 1 0,-1-1 0,1 0 0,0 0 0,-1 1 0,1-1 0,1 0 0,-1 0 0,0 1 0,0-1 0,1 0 0,-1 0 0,1 1 0,0-1 0,0 0 0,0 0 0,0 0 0,0 0 0,0 0 0,2 2 0,-1-2 0,1 1 0,0-1 0,0 0 0,0 0 0,0 0 0,0 0 0,0-1 0,1 1 0,-1-1 0,0 0 0,1 0 0,3 1 0,8 1 0,0-2 0,0 1 0,0-2 0,-1 0 0,20-3 0,-16 0 0,-1-1 0,0-1 0,0 0 0,-1-2 0,0 0 0,21-12 0,34-14 0,-42 24 0,-1 2 0,1 0 0,0 3 0,35-3 0,-38 5 0,-20 1 0,1-1 0,0 1 0,0-1 0,-1 0 0,10-5 0,-14 6 0,0 0 0,1 0 0,-1 0 0,0-1 0,0 1 0,0-1 0,0 1 0,0-1 0,0 0 0,0 1 0,0-1 0,-1 0 0,1-1 0,-1 1 0,1 0 0,1-5 0,-3 7 0,0-1 0,0 0 0,0 1 0,0-1 0,0 0 0,-1 1 0,1-1 0,0 1 0,0-1 0,0 0 0,-1 1 0,1-1 0,0 0 0,-1 1 0,1-1 0,0 1 0,-1-1 0,1 1 0,-1-1 0,1 1 0,-1-1 0,1 1 0,-1 0 0,1-1 0,-1 1 0,1 0 0,-1-1 0,0 1 0,1 0 0,-1 0 0,1-1 0,-1 1 0,0 0 0,-1 0 0,-25-5 0,25 5 0,-38-2 0,1 1 0,-1 2 0,1 2 0,0 1 0,-77 20 0,115-24 0,1 0 0,-1 0 0,1 0 0,0 0 0,-1 0 0,1 0 0,-1 0 0,1 0 0,-1 0 0,1 0 0,0 1 0,-1-1 0,1 0 0,-1 0 0,1 0 0,0 0 0,-1 1 0,1-1 0,0 0 0,-1 1 0,1-1 0,0 0 0,-1 0 0,1 1 0,0-1 0,0 0 0,-1 1 0,1 0 0,12 2 0,26-2 0,-38-1 0,515-1 0,-1279 1 0,728-2 0,1-2 0,-45-9 0,41 5 0,-64-4 0,100 12 0,-21 0 0,0-2 0,0 0 0,-33-8 0,-4-4 0,37 9 0,-1 0 0,1-2 0,-46-20 0,68 27 0,1-1 0,-1 0 0,1 0 0,-1 1 0,1-1 0,0 0 0,-1 0 0,1-1 0,0 1 0,-1 0 0,1 0 0,0-1 0,-2-2 0,3 4 0,0-1 0,0 1 0,0-1 0,0 1 0,0 0 0,0-1 0,0 1 0,0-1 0,1 1 0,-1-1 0,0 1 0,0 0 0,0-1 0,0 1 0,1-1 0,-1 1 0,0 0 0,0-1 0,1 1 0,-1 0 0,0-1 0,1 1 0,-1 0 0,0-1 0,1 1 0,-1 0 0,0 0 0,1-1 0,-1 1 0,1 0 0,0 0 0,4-3 0,1 2 0,0-1 0,0 1 0,-1-1 0,1 1 0,8 0 0,6 2 0,-1 0 0,1 2 0,0 0 0,-1 1 0,0 1 0,37 14 0,-25-9 0,48 11 0,38-10 0,-92-10 0,1 1 0,-1 0 0,0 2 0,0 1 0,44 15 0,-44-11 0,1-1 0,1-1 0,-1-1 0,1-2 0,0 0 0,0-2 0,49-2 0,735-2 0,-801 2 0,29 1 0,-37-1 0,1 0 0,-1 1 0,0-1 0,1 1 0,-1 0 0,0-1 0,1 1 0,-1 0 0,0 0 0,0 1 0,0-1 0,3 3 0,-5-4 0,0 0 0,1 0 0,-1 0 0,0 0 0,0 0 0,0 1 0,0-1 0,0 0 0,0 0 0,0 0 0,0 0 0,1 1 0,-1-1 0,0 0 0,0 0 0,0 0 0,0 0 0,0 1 0,0-1 0,0 0 0,0 0 0,0 0 0,0 1 0,0-1 0,0 0 0,0 0 0,0 0 0,0 1 0,-1-1 0,1 0 0,0 0 0,0 0 0,0 0 0,0 1 0,0-1 0,0 0 0,0 0 0,0 0 0,-1 0 0,1 0 0,0 0 0,0 1 0,0-1 0,-1 0 0,-11 5 0,-14 1 0,-60 0 0,-118-7 0,79-1 0,-632 2 0,775 0 0,10-1 0,1 2 0,-1 1 0,1 1 0,28 7 0,30 7 0,16 5 0,-77-16 0,1 0 0,0-3 0,0 0 0,30-1 0,13 2 0,-64-3-151,0-1-1,0 2 0,0-1 0,0 1 1,-1 0-1,1 0 0,0 0 1,6 5-1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2:57:41.63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3.213"/>
    </inkml:context>
    <inkml:brush xml:id="br0">
      <inkml:brushProperty name="width" value="0.05" units="cm"/>
      <inkml:brushProperty name="height" value="0.05" units="cm"/>
      <inkml:brushProperty name="color" value="#E71224"/>
    </inkml:brush>
  </inkml:definitions>
  <inkml:trace contextRef="#ctx0" brushRef="#br0">697 1182 24575,'-1'-16'0,"-1"0"0,-7-31 0,-3-19 0,12 53 0,1 1 0,0 0 0,0 0 0,1 0 0,1 1 0,0-1 0,0 0 0,2 1 0,-1 0 0,1 0 0,1 0 0,0 1 0,0-1 0,1 1 0,0 1 0,1 0 0,17-17 0,-15 17 0,1-1 0,0 1 0,0 1 0,1 0 0,0 0 0,1 1 0,0 1 0,0 0 0,0 1 0,1 0 0,0 1 0,0 1 0,0 0 0,28-1 0,-38 4 0,0 0 0,0 0 0,0 1 0,-1 0 0,1 0 0,0 0 0,0 0 0,-1 0 0,1 1 0,-1 0 0,1-1 0,-1 2 0,0-1 0,0 0 0,0 0 0,0 1 0,0 0 0,0-1 0,-1 1 0,1 0 0,-1 1 0,0-1 0,0 0 0,0 0 0,0 1 0,-1 0 0,1-1 0,0 5 0,4 12 0,-1 1 0,-1-1 0,0 1 0,0 23 0,-3-35 0,3 61 0,-2 0 0,-4 0 0,-2 0 0,-19 94 0,12-111 0,-2-1 0,-2 0 0,-3-1 0,-2-1 0,-2-1 0,-37 61 0,47-91 0,-1 0 0,-1-1 0,0 0 0,-2-1 0,0-1 0,-1 0 0,-1-1 0,0-1 0,0-1 0,-2-1 0,0 0 0,-25 10 0,30-16 0,1-1 0,-1-1 0,0 0 0,0-1 0,0 0 0,-1-2 0,1 0 0,0 0 0,-1-1 0,1-1 0,-1-1 0,1 0 0,0-1 0,0-1 0,0 0 0,1-1 0,-1 0 0,-25-15 0,19 8 0,1-1 0,0-1 0,0-1 0,2-1 0,-1 0 0,2-2 0,1 0 0,-16-22 0,13 12 0,1-1 0,1-1 0,1 0 0,2-1 0,-12-40 0,8 4 0,2 0 0,4-1 0,2 0 0,4-1 0,2-84 0,6 87 17,3-1 0,3 1 1,3 0-1,3 1 0,3 1 0,27-70 0,-13 57-314,3 1 0,4 2 0,3 2 0,72-97 0,-26 56-6529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3.613"/>
    </inkml:context>
    <inkml:brush xml:id="br0">
      <inkml:brushProperty name="width" value="0.05" units="cm"/>
      <inkml:brushProperty name="height" value="0.05" units="cm"/>
      <inkml:brushProperty name="color" value="#E71224"/>
    </inkml:brush>
  </inkml:definitions>
  <inkml:trace contextRef="#ctx0" brushRef="#br0">1 1 24575,'3'85'0,"4"0"0,19 87 0,-8-59 0,-7-36 70,211 1212-1951,308 808-108,-414-1708 1989,51 104 0,-115-375 0,-50-113 31,1 0 1,0 0-1,0 0 1,1-1-1,-1 0 1,6 6-1,-9-10-17,1 1 0,0-1 0,-1 1 0,1-1-1,-1 1 1,1-1 0,0 1 0,-1-1 0,1 0 0,0 1 0,0-1 0,-1 0 0,1 0-1,0 0 1,0 1 0,-1-1 0,1 0 0,0 0 0,0 0 0,0 0 0,-1 0 0,1 0-1,0-1 1,0 1 0,0 0 0,0 0 0,1-3-42,0 1 0,0-1 0,0 1 0,0-1 0,-1 0 0,1 0 1,-1 1-1,0-1 0,1 0 0,-2 0 0,1 0 0,0-1 0,-1 1 0,1 0 0,-1 0 0,0 0 0,0-6 0,0-54-4455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4.021"/>
    </inkml:context>
    <inkml:brush xml:id="br0">
      <inkml:brushProperty name="width" value="0.05" units="cm"/>
      <inkml:brushProperty name="height" value="0.05" units="cm"/>
      <inkml:brushProperty name="color" value="#E71224"/>
    </inkml:brush>
  </inkml:definitions>
  <inkml:trace contextRef="#ctx0" brushRef="#br0">1 1458 24575,'0'-3'0,"0"1"0,1 0 0,-1 0 0,1 0 0,0 0 0,0 0 0,-1 0 0,1 0 0,0 1 0,1-1 0,-1 0 0,0 0 0,0 1 0,1-1 0,-1 1 0,1-1 0,0 1 0,-1-1 0,3 0 0,43-24 0,-36 20 0,70-30 0,1 3 0,101-25 0,-92 30 0,2120-760-1130,-1294 403-47,-788 325-4707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4.834"/>
    </inkml:context>
    <inkml:brush xml:id="br0">
      <inkml:brushProperty name="width" value="0.05" units="cm"/>
      <inkml:brushProperty name="height" value="0.05" units="cm"/>
      <inkml:brushProperty name="color" value="#E71224"/>
    </inkml:brush>
  </inkml:definitions>
  <inkml:trace contextRef="#ctx0" brushRef="#br0">1350 0 24575,'1'15'0,"1"-1"0,0 0 0,1 0 0,1-1 0,0 1 0,1-1 0,11 22 0,6 17 0,165 416 0,-13-69-681,62 130-2044,54 114 1535,-191-424 628,804 1846-4004,-160 55 3332,-617-1620 431,-54-110 793,-61-306 332,0 95 0,-11-149-208,-1-1 0,-2 0 0,-1 0 0,-1 0 0,-1 0 0,-14 38 0,14-52-22,-1-1 0,0 1 0,-1-1 0,-1 0 0,0-1 1,0 0-1,-2-1 0,1 0 0,-2 0 0,1-1 0,-2-1 1,1 0-1,-1 0 0,-1-2 0,0 1 0,-24 9 0,6-5 14,0-3-1,-1 0 1,-1-3-1,1 0 1,-1-2-1,0-2 1,-35-1-1,-34-3 316,1-4 0,-1-5 1,-147-35-1,65-1 421,-183-74 1,172 43-796,3-8 0,5-9 0,3-7 0,-237-174 0,286 172-23,4-6-1,5-5 0,5-6 1,6-5-1,-191-266 1,239 286-67,5-2 1,4-4 0,6-2-1,4-2 1,5-2-1,6-2 1,-45-239 0,70 267 2,5-1 0,4 0-1,3 0 1,20-154 0,-7 172 50,3 1 0,3 0 0,3 1 0,4 1 0,2 1 0,45-80 0,-37 89-26,3 1 0,2 2-1,3 1 1,2 3 0,3 2 0,1 1 0,3 3 0,2 2 0,97-62 0,-84 68-2,2 2 1,1 4-1,2 3 0,0 3 0,2 3 0,1 4 0,1 2 1,122-12-1,-95 23 10,0 4-1,-1 5 1,139 18 0,-99 3-36,255 73 0,-109 5-87,442 219-1,967 650 27,-100 161 113,-1518-1070 15,145 100 1536,-219-156-1348,0-1 0,1 0 0,0 0 0,0-1 0,-1 1 0,1-1 0,1 0 0,-1-1 0,0 0 0,0 0 0,9 1 0,-13-3-166,1 1-1,-1-1 1,1 0-1,-1 1 1,1-1-1,-1 0 1,1-1-1,-1 1 1,0 0-1,0-1 1,1 1-1,-1-1 1,0 1-1,-1-1 1,1 0-1,0 0 1,0 0-1,-1 0 1,1-1-1,-1 1 1,0 0-1,1 0 1,-1-1-1,0 1 1,-1-1-1,1 1 1,0-1-1,0-5 1,17-98-1370,-10 45-5501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5.420"/>
    </inkml:context>
    <inkml:brush xml:id="br0">
      <inkml:brushProperty name="width" value="0.05" units="cm"/>
      <inkml:brushProperty name="height" value="0.05" units="cm"/>
      <inkml:brushProperty name="color" value="#E71224"/>
    </inkml:brush>
  </inkml:definitions>
  <inkml:trace contextRef="#ctx0" brushRef="#br0">1 1181 24575,'0'-4'0,"1"0"0,-1 0 0,1 0 0,0 1 0,0-1 0,0 1 0,1-1 0,-1 0 0,1 1 0,0 0 0,0 0 0,0-1 0,0 1 0,1 0 0,-1 1 0,1-1 0,0 0 0,0 1 0,0-1 0,0 1 0,0 0 0,0 0 0,0 0 0,1 1 0,-1-1 0,1 1 0,0 0 0,-1 0 0,5-1 0,16-4 0,-1 2 0,1 0 0,38-1 0,-41 4 0,68-1 0,-1 3 0,1 4 0,0 4 0,-2 4 0,1 4 0,-2 3 0,0 5 0,-2 3 0,-1 3 0,129 70 0,-124-52 0,-2 4 0,-2 3 0,-3 4 0,-2 4 0,-4 3 0,-2 3 0,-4 4 0,-2 2 0,62 96 0,-90-115 0,-3 2 0,-3 1 0,-2 2 0,-3 2 0,-3 0 0,17 70 0,-35-102 0,-1-1 0,-1 1 0,-3 0 0,0 1 0,-2-1 0,-5 46 0,1-55 0,-1 0 0,0 0 0,-2 0 0,-1-1 0,0 0 0,-2-1 0,0 0 0,-2 0 0,-23 33 0,14-30 0,-1 0 0,-1-2 0,0 0 0,-2-2 0,-1 0 0,0-2 0,-1-1 0,-1-1 0,-1-2 0,0 0 0,-1-2 0,-46 13 0,9-8 0,0-3 0,-1-2 0,0-3 0,-125-1 0,132-10 0,0-2 0,-1-2 0,2-4 0,-1-2 0,2-2 0,-61-24 0,83 24 0,0-2 0,1-2 0,1-1 0,1-1 0,1-2 0,0-2 0,2-1 0,1-1 0,1-1 0,-35-44 0,32 26 0,1-1 0,4-2 0,1-1 0,2 0 0,2-2 0,3-1 0,2 0 0,2-1 0,-11-76 0,4-38 0,0-294 0,28-92 0,2 423 0,7 0 0,35-154 0,-38 237 0,2 1 0,1 0 0,3 1 0,2 1 0,2 0 0,1 2 0,2 1 0,49-60 0,-53 76 0,1 1 0,2 1 0,0 1 0,1 2 0,1 0 0,1 2 0,1 0 0,0 2 0,1 2 0,1 0 0,0 2 0,1 1 0,50-10 0,-40 14-455,1 1 0,42 2 0,-14 3-6371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6.158"/>
    </inkml:context>
    <inkml:brush xml:id="br0">
      <inkml:brushProperty name="width" value="0.05" units="cm"/>
      <inkml:brushProperty name="height" value="0.05" units="cm"/>
      <inkml:brushProperty name="color" value="#E71224"/>
    </inkml:brush>
  </inkml:definitions>
  <inkml:trace contextRef="#ctx0" brushRef="#br0">1 168 24575,'14'17'0,"0"0"0,-1 2 0,-1 0 0,-1 0 0,-1 1 0,10 25 0,2 2 0,252 666-49,-204-510-229,192 552-478,227 635-121,-472-1341 877,3 9 0,42 83 0,-53-128 0,-7-19 0,-7-23 1,-1 0 1,-20-53 0,10 31 319,-39-121 653,-151-510-532,149 455-614,-31-248 0,31-302 172,59 583 0,54-385 0,-51 549 0,26-125 0,-26 135 0,2 1 0,0 0 0,1 0 0,1 1 0,17-27 0,-23 40 4,1 0 0,0 0 0,1 0 0,-1 1 1,1 0-1,0 0 0,0 0 0,0 0 0,0 1 0,1 0 1,0 0-1,-1 1 0,1-1 0,0 1 0,0 0 0,0 1 1,0 0-1,9-1 0,7 0 105,1 2 0,0 0 0,38 7-1,-21-3-60,16 2-48,0 2 0,-1 2 0,84 27 0,-107-25 0,-2 1 0,1 1 0,-2 1 0,0 1 0,-1 2 0,0 1 0,35 33 0,-5 5 0,-3 3 0,-3 1 0,82 128 0,96 229 0,40 219 0,-184-421 0,-62-160-1365,-10-31-5461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6.740"/>
    </inkml:context>
    <inkml:brush xml:id="br0">
      <inkml:brushProperty name="width" value="0.05" units="cm"/>
      <inkml:brushProperty name="height" value="0.05" units="cm"/>
      <inkml:brushProperty name="color" value="#E71224"/>
    </inkml:brush>
  </inkml:definitions>
  <inkml:trace contextRef="#ctx0" brushRef="#br0">543 1807 24575,'2'-1'0,"0"1"0,0-1 0,0 1 0,0-1 0,1 0 0,-1 1 0,0-1 0,-1 0 0,1 0 0,0-1 0,0 1 0,0 0 0,-1-1 0,1 1 0,0-1 0,1-1 0,24-34 0,-20 27 0,18-29 0,-1-1 0,-3-1 0,-1-1 0,-2 0 0,17-63 0,-6-5 0,15-117 0,-34 159 0,-2 0 0,-3-1 0,-9-133 0,1 170 0,-2 0 0,-1 0 0,-2 1 0,0 0 0,-3 0 0,0 1 0,-2 0 0,-1 1 0,-2 0 0,-28-40 0,19 38 0,-1 0 0,-2 2 0,0 1 0,-2 1 0,-54-37 0,64 50 0,-1 1 0,0 2 0,0 0 0,-2 1 0,1 1 0,-1 1 0,0 1 0,-1 1 0,0 1 0,-36-2 0,54 7 0,0-1 0,0 2 0,-1-1 0,1 1 0,0 0 0,0 0 0,0 1 0,-1 0 0,2 0 0,-1 0 0,0 1 0,0 0 0,1 0 0,0 0 0,-10 8 0,8-5 0,1 1 0,0 0 0,0 1 0,1-1 0,0 1 0,0 0 0,0 0 0,1 1 0,-5 15 0,-1 12 0,2 1 0,2 0 0,1 1 0,0 46 0,4-70 0,-6 141 0,8 1 0,6-1 0,7-1 0,6 0 0,8-1 0,70 226 0,-69-295 0,5-1 0,3-2 0,56 91 0,-68-132 0,1 0 0,3-2 0,1-1 0,2-2 0,1-1 0,1-1 0,67 47 0,-93-74 0,0-1 0,0 0 0,1 0 0,-1-1 0,1 0 0,0-1 0,1 1 0,-1-2 0,0 1 0,1-2 0,0 1 0,-1-1 0,1 0 0,0-1 0,0 0 0,-1-1 0,1 0 0,0-1 0,-1 0 0,1 0 0,-1-1 0,0 0 0,11-5 0,34-19 0,-2-1 0,82-61 0,89-89 0,-82 54-341,-6-7 0,-6-4-1,112-155 1,-104 105-6485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7:38:28.452"/>
    </inkml:context>
    <inkml:brush xml:id="br0">
      <inkml:brushProperty name="width" value="0.05" units="cm"/>
      <inkml:brushProperty name="height" value="0.05" units="cm"/>
      <inkml:brushProperty name="color" value="#E71224"/>
    </inkml:brush>
  </inkml:definitions>
  <inkml:trace contextRef="#ctx0" brushRef="#br0">1 749 24575,'2'11'0,"0"1"0,1 0 0,0-1 0,1 1 0,8 15 0,5 13 0,170 406 0,-21-58-631,20 51-1515,298 674 937,63-26 2137,-540-1073-905,34 59 18,2-1 0,69 86 0,-108-153-41,0 0 0,1 0 0,-1 0 0,1 0 0,0-1 0,1 0 0,-1 0 0,8 4 0,-12-8 0,1 1 0,0-1 0,0 0 0,-1 0 0,1 1 0,0-1 0,0 0 0,-1 0 0,1-1 0,0 1 0,-1 0 0,1 0 0,0-1 0,0 1 0,-1-1 0,1 0 0,-1 1 0,1-1 0,-1 0 0,1 0 0,-1 0 0,1 0 0,-1 0 0,0-1 0,1 1 0,-1 0 0,0 0 0,0-1 0,0 1 0,0-1 0,0 1 0,0-1 0,0-2 0,11-19 0,-1-1 0,-2 0 0,0-1 0,-2 0 0,0-1 0,3-32 0,2-1 0,113-504 982,164-792-2010,-66-10-1028,-171 842 1158,-39 398 898,-12 122 9,-1 0 1,0 1-1,1-1 1,0 1 0,0-1-1,0 1 1,0-1-1,0 1 1,0 0-1,0-1 1,3-1-1,-4 4-1,0-1 0,1 1 0,-1 0-1,1 0 1,-1-1 0,0 1 0,1 0-1,-1 0 1,1 0 0,-1 0 0,1 0 0,-1 0-1,0 0 1,1 0 0,-1 0 0,1 0-1,-1 0 1,1 0 0,-1 0 0,1 0-1,-1 0 1,0 0 0,1 0 0,-1 1-1,1-1 1,-1 0 0,1 0 0,-1 0-1,0 1 1,1-1 0,-1 0 0,0 1-1,1-1 1,-1 0 0,0 1 0,1-1 0,5 8 142,0 1 1,-1-1 0,0 1 0,5 14 0,-9-21-131,142 350 198,-117-285-200,120 326 58,53 148 228,54 154-855,40 154-1958,28 147 1193,20 125-1438,432 1684-396,-181 24 1572,-491-2097 1859,-63-199 102,-37-451 34,-3 1 0,-17 100 1,17-164-326,-2 0 0,0 0 0,-1-1 0,-1 1 1,-1-1-1,-1 0 0,-14 25 0,18-38 2,1 0 0,-1 0 0,-1 0 1,1-1-1,-1 0 0,0 1 0,0-2 0,0 1 0,0 0 1,-1-1-1,1 0 0,-1-1 0,0 1 0,0-1 0,0 0 0,0 0 1,0-1-1,0 0 0,-1 0 0,1 0 0,0-1 0,-1 0 1,1 0-1,-11-2 0,-6-3-25,0-1 1,0 0-1,1-2 1,0-1-1,0 0 1,1-2-1,-32-21 0,-32-25 143,-130-113-1,-173-203 1478,-72-141-1420,-45-120-879,157 151 546,22-15 0,-407-834 1,532 894 72,20-9 1,20-7-1,-167-764 1,226 562-126,77 123-346,29 416 404,28-178 0,-22 235 134,3 0 0,3 1 0,2 1 0,3 1 0,41-82 0,-50 117-15,1 0 0,0 1 0,2 1 0,0 0 0,1 1 0,1 1 0,1 0 0,0 2 0,1 0 0,1 1 0,1 0 0,0 2 0,1 1 0,0 0 0,37-13 0,-18 15 402,0 1 0,0 2 1,0 1-1,1 3 0,0 1 0,-1 2 1,1 2-1,0 2 0,53 11 0,44 17-209,178 65 0,-303-92-297,117 39 76,424 133-105,-419-141 218,2-6 1,156 13-1,-262-39 44,1-2 0,0-1 0,-1-2 0,1-1 0,0-1 0,-1-2 0,1-1 0,-2-2 0,1-1 0,-1-2 0,0 0 0,32-19 0,-14 0-174,-2-2 1,-1-3 0,-1-1 0,-2-3-1,-2-1 1,59-74 0,-19 8-29,115-202 0,-16-50 12,-152 288 0,-2-2 0,-4-1 0,16-94 0,-34 142 0,-1 0 0,-1 0 0,-1 0 0,-1-1 0,-2 1 0,0 0 0,-2 0 0,-13-47 0,12 56 0,-1 1 0,-1 0 0,0 0 0,-1 0 0,-1 1 0,0 0 0,0 1 0,-2 0 0,0 1 0,0 0 0,-1 0 0,0 1 0,-1 1 0,-22-14 0,29 20 0,-1 0 0,0 0 0,0 1 0,0 0 0,0 0 0,-1 1 0,1-1 0,-1 2 0,1-1 0,-1 1 0,0 0 0,0 1 0,1 0 0,-1 0 0,0 0 0,0 1 0,1 1 0,-15 3 0,12-1 0,0 1 0,1 0 0,-1 1 0,1 0 0,0 0 0,1 1 0,0 0 0,0 0 0,0 1 0,1 0 0,0 1 0,1-1 0,-8 14 0,-4 8 0,2 1 0,1 1 0,1 1 0,2-1 0,-15 66 0,10-9 0,-6 104 0,14-55-74,6-1 0,6 1 0,6-1 0,6 0 0,38 157 0,-29-193 19,5-2-1,4-1 1,4-2-1,5-1 1,3-2-1,5-2 1,93 129-1,-117-186 56,2 0 0,1-2 0,1-1 0,65 51 0,-88-77 0,0 1 0,1-2 0,-1 1 0,1-1 0,0 0 0,0-1 0,0 0 0,0 0 0,1-1 0,-1 1 0,1-2 0,14 2 0,-16-4 0,0 0 0,-1 0 0,1-1 0,-1 1 0,1-1 0,-1-1 0,0 1 0,0-1 0,0 0 0,0-1 0,0 1 0,-1-1 0,0 0 0,1-1 0,-2 1 0,1-1 0,5-6 0,20-28 148,-2 0 0,-2-2 0,-1-1 0,28-68 0,25-65-313,-8-4-1,47-190 1,47-390-281,-89 115 446,-71 511 0,-5 0 0,-35-247 0,3 213-35,-7 1 0,-87-224 0,-164-301-319,274 652 355,-263-533-1,278 569 18,1 1 1,0 0-1,0 0 0,-1-1 1,1 1-1,-1 0 1,0 0-1,0 0 0,0 1 1,0-1-1,-2-1 1,4 3-6,-1 0-1,1 0 1,-1 0 0,1 0 0,0 0 0,-1 0 0,1 0 0,-1 0 0,1 0 0,0 0 0,-1 0 0,1 0 0,0 1 0,-1-1 0,1 0 0,0 0-1,-1 0 1,1 1 0,0-1 0,-1 0 0,1 0 0,0 1 0,0-1 0,-1 0 0,1 1 0,0-1 0,0 0 0,0 1 0,-1-1 0,1 0 0,0 1-1,0-1 1,0 1 0,0-1 0,0 0 0,0 1 0,0-1 0,0 1 0,0-1 0,0 1 0,-1 10 66,0 1 0,1 0-1,0-1 1,2 14 0,160 917-18,-144-855-247,91 416-1927,35 118 1585,34 118 528,29 94-872,93 344-2726,191 593 2492,532 1101 1235,-855-2498-978,-45-133 637,-107-210 212,2-2 0,31 40 0,-48-66 23,1 0 0,-1 0 0,1 0 0,-1 0 0,1 0 0,0 0 0,0 0 0,0 0 0,0-1 0,0 1 0,1-1 0,-1 0 1,0 0-1,1 1 0,-1-2 0,1 1 0,-1 0 0,1 0 0,-1-1 0,1 1 0,-1-1 0,1 0 0,0 0 0,3 0 0,-3-2 40,0 0 0,0 0 0,0 0 0,0 0 0,-1-1 0,1 1 0,-1-1 0,1 0 0,-1 0 0,0 0 0,0 0 0,0 0 1,-1 0-1,1 0 0,-1-1 0,2-3 0,15-46 1057,-2 0 1,-2-1-1,7-57 1,-17 86-657,145-1262 713,-144 1149-1174,-7 0 1,-26-185-1,-18 59-6298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0D956-CFCF-43B7-8A7D-0700E4D0DE29}"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7F2C9-C728-41B6-98D4-E9DADFC9E998}" type="slidenum">
              <a:rPr lang="en-US" smtClean="0"/>
              <a:t>‹#›</a:t>
            </a:fld>
            <a:endParaRPr lang="en-US"/>
          </a:p>
        </p:txBody>
      </p:sp>
    </p:spTree>
    <p:extLst>
      <p:ext uri="{BB962C8B-B14F-4D97-AF65-F5344CB8AC3E}">
        <p14:creationId xmlns:p14="http://schemas.microsoft.com/office/powerpoint/2010/main" val="403687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showed that Road accidents is one of the biggest causes of death in many countries</a:t>
            </a:r>
          </a:p>
          <a:p>
            <a:r>
              <a:rPr lang="en-US" dirty="0"/>
              <a:t>And dangerous driving behaviors are one of the main causes</a:t>
            </a:r>
          </a:p>
          <a:p>
            <a:r>
              <a:rPr lang="en-US" dirty="0"/>
              <a:t>And also Vehicle emissions are influenced by that</a:t>
            </a:r>
          </a:p>
        </p:txBody>
      </p:sp>
      <p:sp>
        <p:nvSpPr>
          <p:cNvPr id="4" name="Slide Number Placeholder 3"/>
          <p:cNvSpPr>
            <a:spLocks noGrp="1"/>
          </p:cNvSpPr>
          <p:nvPr>
            <p:ph type="sldNum" sz="quarter" idx="5"/>
          </p:nvPr>
        </p:nvSpPr>
        <p:spPr/>
        <p:txBody>
          <a:bodyPr/>
          <a:lstStyle/>
          <a:p>
            <a:fld id="{7BD7F2C9-C728-41B6-98D4-E9DADFC9E998}" type="slidenum">
              <a:rPr lang="en-US" smtClean="0"/>
              <a:t>2</a:t>
            </a:fld>
            <a:endParaRPr lang="en-US"/>
          </a:p>
        </p:txBody>
      </p:sp>
    </p:spTree>
    <p:extLst>
      <p:ext uri="{BB962C8B-B14F-4D97-AF65-F5344CB8AC3E}">
        <p14:creationId xmlns:p14="http://schemas.microsoft.com/office/powerpoint/2010/main" val="1422324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paper </a:t>
            </a:r>
          </a:p>
        </p:txBody>
      </p:sp>
      <p:sp>
        <p:nvSpPr>
          <p:cNvPr id="4" name="Slide Number Placeholder 3"/>
          <p:cNvSpPr>
            <a:spLocks noGrp="1"/>
          </p:cNvSpPr>
          <p:nvPr>
            <p:ph type="sldNum" sz="quarter" idx="5"/>
          </p:nvPr>
        </p:nvSpPr>
        <p:spPr/>
        <p:txBody>
          <a:bodyPr/>
          <a:lstStyle/>
          <a:p>
            <a:fld id="{7BD7F2C9-C728-41B6-98D4-E9DADFC9E998}" type="slidenum">
              <a:rPr lang="en-US" smtClean="0"/>
              <a:t>13</a:t>
            </a:fld>
            <a:endParaRPr lang="en-US"/>
          </a:p>
        </p:txBody>
      </p:sp>
    </p:spTree>
    <p:extLst>
      <p:ext uri="{BB962C8B-B14F-4D97-AF65-F5344CB8AC3E}">
        <p14:creationId xmlns:p14="http://schemas.microsoft.com/office/powerpoint/2010/main" val="107386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18</a:t>
            </a:fld>
            <a:endParaRPr lang="en-US"/>
          </a:p>
        </p:txBody>
      </p:sp>
    </p:spTree>
    <p:extLst>
      <p:ext uri="{BB962C8B-B14F-4D97-AF65-F5344CB8AC3E}">
        <p14:creationId xmlns:p14="http://schemas.microsoft.com/office/powerpoint/2010/main" val="106529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D7F2C9-C728-41B6-98D4-E9DADFC9E998}" type="slidenum">
              <a:rPr lang="en-US" smtClean="0"/>
              <a:t>19</a:t>
            </a:fld>
            <a:endParaRPr lang="en-US"/>
          </a:p>
        </p:txBody>
      </p:sp>
    </p:spTree>
    <p:extLst>
      <p:ext uri="{BB962C8B-B14F-4D97-AF65-F5344CB8AC3E}">
        <p14:creationId xmlns:p14="http://schemas.microsoft.com/office/powerpoint/2010/main" val="12663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MOTORWAY UP TO 90KM</a:t>
            </a:r>
          </a:p>
        </p:txBody>
      </p:sp>
      <p:sp>
        <p:nvSpPr>
          <p:cNvPr id="4" name="Slide Number Placeholder 3"/>
          <p:cNvSpPr>
            <a:spLocks noGrp="1"/>
          </p:cNvSpPr>
          <p:nvPr>
            <p:ph type="sldNum" sz="quarter" idx="5"/>
          </p:nvPr>
        </p:nvSpPr>
        <p:spPr/>
        <p:txBody>
          <a:bodyPr/>
          <a:lstStyle/>
          <a:p>
            <a:fld id="{7BD7F2C9-C728-41B6-98D4-E9DADFC9E998}" type="slidenum">
              <a:rPr lang="en-US" smtClean="0"/>
              <a:t>22</a:t>
            </a:fld>
            <a:endParaRPr lang="en-US"/>
          </a:p>
        </p:txBody>
      </p:sp>
    </p:spTree>
    <p:extLst>
      <p:ext uri="{BB962C8B-B14F-4D97-AF65-F5344CB8AC3E}">
        <p14:creationId xmlns:p14="http://schemas.microsoft.com/office/powerpoint/2010/main" val="355243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MOTORWAY UP TO 90KM</a:t>
            </a:r>
          </a:p>
        </p:txBody>
      </p:sp>
      <p:sp>
        <p:nvSpPr>
          <p:cNvPr id="4" name="Slide Number Placeholder 3"/>
          <p:cNvSpPr>
            <a:spLocks noGrp="1"/>
          </p:cNvSpPr>
          <p:nvPr>
            <p:ph type="sldNum" sz="quarter" idx="5"/>
          </p:nvPr>
        </p:nvSpPr>
        <p:spPr/>
        <p:txBody>
          <a:bodyPr/>
          <a:lstStyle/>
          <a:p>
            <a:fld id="{7BD7F2C9-C728-41B6-98D4-E9DADFC9E998}" type="slidenum">
              <a:rPr lang="en-US" smtClean="0"/>
              <a:t>23</a:t>
            </a:fld>
            <a:endParaRPr lang="en-US"/>
          </a:p>
        </p:txBody>
      </p:sp>
    </p:spTree>
    <p:extLst>
      <p:ext uri="{BB962C8B-B14F-4D97-AF65-F5344CB8AC3E}">
        <p14:creationId xmlns:p14="http://schemas.microsoft.com/office/powerpoint/2010/main" val="6860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26</a:t>
            </a:fld>
            <a:endParaRPr lang="en-US"/>
          </a:p>
        </p:txBody>
      </p:sp>
    </p:spTree>
    <p:extLst>
      <p:ext uri="{BB962C8B-B14F-4D97-AF65-F5344CB8AC3E}">
        <p14:creationId xmlns:p14="http://schemas.microsoft.com/office/powerpoint/2010/main" val="118927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the detection of driver’s dangerous behaviors have been a major study concern </a:t>
            </a:r>
          </a:p>
        </p:txBody>
      </p:sp>
      <p:sp>
        <p:nvSpPr>
          <p:cNvPr id="4" name="Slide Number Placeholder 3"/>
          <p:cNvSpPr>
            <a:spLocks noGrp="1"/>
          </p:cNvSpPr>
          <p:nvPr>
            <p:ph type="sldNum" sz="quarter" idx="5"/>
          </p:nvPr>
        </p:nvSpPr>
        <p:spPr/>
        <p:txBody>
          <a:bodyPr/>
          <a:lstStyle/>
          <a:p>
            <a:fld id="{7BD7F2C9-C728-41B6-98D4-E9DADFC9E998}" type="slidenum">
              <a:rPr lang="en-US" smtClean="0"/>
              <a:t>3</a:t>
            </a:fld>
            <a:endParaRPr lang="en-US"/>
          </a:p>
        </p:txBody>
      </p:sp>
    </p:spTree>
    <p:extLst>
      <p:ext uri="{BB962C8B-B14F-4D97-AF65-F5344CB8AC3E}">
        <p14:creationId xmlns:p14="http://schemas.microsoft.com/office/powerpoint/2010/main" val="27845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technical problem is that high accuracy behavior detection with least amount of sensors is a research target,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rapidly bringing trained models into production is still a concern.</a:t>
            </a:r>
          </a:p>
          <a:p>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4</a:t>
            </a:fld>
            <a:endParaRPr lang="en-US"/>
          </a:p>
        </p:txBody>
      </p:sp>
    </p:spTree>
    <p:extLst>
      <p:ext uri="{BB962C8B-B14F-4D97-AF65-F5344CB8AC3E}">
        <p14:creationId xmlns:p14="http://schemas.microsoft.com/office/powerpoint/2010/main" val="118853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project focuses on making a fleet management system that offers detecting driver Dangerous behaviors with the least amount of sensors needed as well as making sure that the models deployed in the system are always in production.</a:t>
            </a:r>
          </a:p>
        </p:txBody>
      </p:sp>
      <p:sp>
        <p:nvSpPr>
          <p:cNvPr id="4" name="Slide Number Placeholder 3"/>
          <p:cNvSpPr>
            <a:spLocks noGrp="1"/>
          </p:cNvSpPr>
          <p:nvPr>
            <p:ph type="sldNum" sz="quarter" idx="5"/>
          </p:nvPr>
        </p:nvSpPr>
        <p:spPr/>
        <p:txBody>
          <a:bodyPr/>
          <a:lstStyle/>
          <a:p>
            <a:fld id="{7BD7F2C9-C728-41B6-98D4-E9DADFC9E998}" type="slidenum">
              <a:rPr lang="en-US" smtClean="0"/>
              <a:t>5</a:t>
            </a:fld>
            <a:endParaRPr lang="en-US"/>
          </a:p>
        </p:txBody>
      </p:sp>
    </p:spTree>
    <p:extLst>
      <p:ext uri="{BB962C8B-B14F-4D97-AF65-F5344CB8AC3E}">
        <p14:creationId xmlns:p14="http://schemas.microsoft.com/office/powerpoint/2010/main" val="113353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the project with the requirements gathering, and the project was aimed for managing the fleet of the university.</a:t>
            </a:r>
          </a:p>
          <a:p>
            <a:r>
              <a:rPr lang="en-US" dirty="0"/>
              <a:t>So we have started gathering the main common requirements from published thesis and also from commercial apps like </a:t>
            </a:r>
            <a:r>
              <a:rPr lang="en-US" dirty="0" err="1"/>
              <a:t>fleetio</a:t>
            </a:r>
            <a:r>
              <a:rPr lang="en-US" dirty="0"/>
              <a:t> and until now we </a:t>
            </a:r>
            <a:r>
              <a:rPr lang="en-US" dirty="0" err="1"/>
              <a:t>validatied</a:t>
            </a:r>
            <a:r>
              <a:rPr lang="en-US" dirty="0"/>
              <a:t> the gathered </a:t>
            </a:r>
            <a:r>
              <a:rPr lang="en-US" dirty="0" err="1"/>
              <a:t>requiements</a:t>
            </a:r>
            <a:r>
              <a:rPr lang="en-US" dirty="0"/>
              <a:t> from university fleet end-users.</a:t>
            </a:r>
          </a:p>
          <a:p>
            <a:r>
              <a:rPr lang="en-US" dirty="0"/>
              <a:t>So in the shown table there is some of the common requirements and the machine learning part we found that it exists in systems in published papers as we will see in one of the upcoming slides.</a:t>
            </a:r>
          </a:p>
          <a:p>
            <a:br>
              <a:rPr lang="en-US" dirty="0"/>
            </a:br>
            <a:br>
              <a:rPr lang="en-US" dirty="0"/>
            </a:br>
            <a:r>
              <a:rPr lang="en-US" dirty="0"/>
              <a:t>Web Based FMS: Expenses management</a:t>
            </a:r>
          </a:p>
        </p:txBody>
      </p:sp>
      <p:sp>
        <p:nvSpPr>
          <p:cNvPr id="4" name="Slide Number Placeholder 3"/>
          <p:cNvSpPr>
            <a:spLocks noGrp="1"/>
          </p:cNvSpPr>
          <p:nvPr>
            <p:ph type="sldNum" sz="quarter" idx="5"/>
          </p:nvPr>
        </p:nvSpPr>
        <p:spPr/>
        <p:txBody>
          <a:bodyPr/>
          <a:lstStyle/>
          <a:p>
            <a:fld id="{7BD7F2C9-C728-41B6-98D4-E9DADFC9E998}" type="slidenum">
              <a:rPr lang="en-US" smtClean="0"/>
              <a:t>8</a:t>
            </a:fld>
            <a:endParaRPr lang="en-US"/>
          </a:p>
        </p:txBody>
      </p:sp>
    </p:spTree>
    <p:extLst>
      <p:ext uri="{BB962C8B-B14F-4D97-AF65-F5344CB8AC3E}">
        <p14:creationId xmlns:p14="http://schemas.microsoft.com/office/powerpoint/2010/main" val="418001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latin typeface="Söhne"/>
              </a:rPr>
              <a:t>So here is a quick overview over 2 thesis that we used as a general reference in the </a:t>
            </a:r>
            <a:r>
              <a:rPr lang="en-US" b="0" i="0" dirty="0" err="1">
                <a:solidFill>
                  <a:srgbClr val="ECECEC"/>
                </a:solidFill>
                <a:effectLst/>
                <a:latin typeface="Söhne"/>
              </a:rPr>
              <a:t>requiements</a:t>
            </a:r>
            <a:r>
              <a:rPr lang="en-US" b="0" i="0" dirty="0">
                <a:solidFill>
                  <a:srgbClr val="ECECEC"/>
                </a:solidFill>
                <a:effectLst/>
                <a:latin typeface="Söhne"/>
              </a:rPr>
              <a:t> gathering </a:t>
            </a:r>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9</a:t>
            </a:fld>
            <a:endParaRPr lang="en-US"/>
          </a:p>
        </p:txBody>
      </p:sp>
    </p:spTree>
    <p:extLst>
      <p:ext uri="{BB962C8B-B14F-4D97-AF65-F5344CB8AC3E}">
        <p14:creationId xmlns:p14="http://schemas.microsoft.com/office/powerpoint/2010/main" val="9771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2928-D929-49B5-D9E5-85DC155B9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E8387-8931-F498-7722-400B4DDE8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16243-9D39-03E3-2CA3-B45F3D6D3D91}"/>
              </a:ext>
            </a:extLst>
          </p:cNvPr>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latin typeface="Söhne"/>
              </a:rPr>
              <a:t>Highlight the variety of techniques used to gather information, such as direct interviews with primary users like transport managers and drivers, questionnaires distributed among staff, and direct observations of the working environment.</a:t>
            </a:r>
          </a:p>
          <a:p>
            <a:pPr algn="l">
              <a:buFont typeface="Arial" panose="020B0604020202020204" pitchFamily="34" charset="0"/>
              <a:buChar char="•"/>
            </a:pPr>
            <a:r>
              <a:rPr lang="en-US" b="1" i="0" dirty="0">
                <a:solidFill>
                  <a:srgbClr val="ECECEC"/>
                </a:solidFill>
                <a:effectLst/>
                <a:latin typeface="Söhne"/>
              </a:rPr>
              <a:t>Agile Design Methodology:</a:t>
            </a:r>
            <a:r>
              <a:rPr lang="en-US" b="0" i="0" dirty="0">
                <a:solidFill>
                  <a:srgbClr val="ECECEC"/>
                </a:solidFill>
                <a:effectLst/>
                <a:latin typeface="Söhne"/>
              </a:rPr>
              <a:t> Adaptive planning and early delivery for responsive and continuous system improvement.</a:t>
            </a:r>
          </a:p>
          <a:p>
            <a:endParaRPr lang="en-US" dirty="0"/>
          </a:p>
        </p:txBody>
      </p:sp>
      <p:sp>
        <p:nvSpPr>
          <p:cNvPr id="4" name="Slide Number Placeholder 3">
            <a:extLst>
              <a:ext uri="{FF2B5EF4-FFF2-40B4-BE49-F238E27FC236}">
                <a16:creationId xmlns:a16="http://schemas.microsoft.com/office/drawing/2014/main" id="{4C1A517A-1547-1952-9A52-446254B7AA42}"/>
              </a:ext>
            </a:extLst>
          </p:cNvPr>
          <p:cNvSpPr>
            <a:spLocks noGrp="1"/>
          </p:cNvSpPr>
          <p:nvPr>
            <p:ph type="sldNum" sz="quarter" idx="5"/>
          </p:nvPr>
        </p:nvSpPr>
        <p:spPr/>
        <p:txBody>
          <a:bodyPr/>
          <a:lstStyle/>
          <a:p>
            <a:fld id="{7BD7F2C9-C728-41B6-98D4-E9DADFC9E998}" type="slidenum">
              <a:rPr lang="en-US" smtClean="0"/>
              <a:t>10</a:t>
            </a:fld>
            <a:endParaRPr lang="en-US"/>
          </a:p>
        </p:txBody>
      </p:sp>
    </p:spTree>
    <p:extLst>
      <p:ext uri="{BB962C8B-B14F-4D97-AF65-F5344CB8AC3E}">
        <p14:creationId xmlns:p14="http://schemas.microsoft.com/office/powerpoint/2010/main" val="192976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project is out of our scope but it showed a hole FMS system and a utilized the algorithms to predict arrival time in a </a:t>
            </a:r>
            <a:r>
              <a:rPr lang="en-US" dirty="0">
                <a:latin typeface="Times New Roman" panose="02020603050405020304" pitchFamily="18" charset="0"/>
                <a:cs typeface="Times New Roman" panose="02020603050405020304" pitchFamily="18" charset="0"/>
              </a:rPr>
              <a:t>Garbage trucks management system</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leanier</a:t>
            </a:r>
            <a:r>
              <a:rPr lang="en-US" dirty="0">
                <a:latin typeface="Times New Roman" panose="02020603050405020304" pitchFamily="18" charset="0"/>
                <a:cs typeface="Times New Roman" panose="02020603050405020304" pitchFamily="18" charset="0"/>
              </a:rPr>
              <a:t> regression </a:t>
            </a:r>
            <a:endParaRPr lang="en-US" dirty="0"/>
          </a:p>
        </p:txBody>
      </p:sp>
      <p:sp>
        <p:nvSpPr>
          <p:cNvPr id="4" name="Slide Number Placeholder 3"/>
          <p:cNvSpPr>
            <a:spLocks noGrp="1"/>
          </p:cNvSpPr>
          <p:nvPr>
            <p:ph type="sldNum" sz="quarter" idx="5"/>
          </p:nvPr>
        </p:nvSpPr>
        <p:spPr/>
        <p:txBody>
          <a:bodyPr/>
          <a:lstStyle/>
          <a:p>
            <a:fld id="{7BD7F2C9-C728-41B6-98D4-E9DADFC9E998}" type="slidenum">
              <a:rPr lang="en-US" smtClean="0"/>
              <a:t>11</a:t>
            </a:fld>
            <a:endParaRPr lang="en-US"/>
          </a:p>
        </p:txBody>
      </p:sp>
    </p:spTree>
    <p:extLst>
      <p:ext uri="{BB962C8B-B14F-4D97-AF65-F5344CB8AC3E}">
        <p14:creationId xmlns:p14="http://schemas.microsoft.com/office/powerpoint/2010/main" val="3823357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paper used LSTM to </a:t>
            </a:r>
            <a:r>
              <a:rPr lang="en-US" dirty="0" err="1"/>
              <a:t>predect</a:t>
            </a:r>
            <a:r>
              <a:rPr lang="en-US" dirty="0"/>
              <a:t> driver behavior (aggressive or normal )</a:t>
            </a:r>
            <a:br>
              <a:rPr lang="en-US" dirty="0"/>
            </a:br>
            <a:r>
              <a:rPr lang="en-US" dirty="0"/>
              <a:t>PATTERN OF DRIVER SPEED BRACKING TUING classify aggressive or non-aggressive driving </a:t>
            </a:r>
            <a:r>
              <a:rPr lang="en-US" dirty="0" err="1"/>
              <a:t>behaviour</a:t>
            </a:r>
            <a:r>
              <a:rPr lang="en-US" dirty="0"/>
              <a:t>.</a:t>
            </a:r>
            <a:br>
              <a:rPr lang="en-US" dirty="0"/>
            </a:br>
            <a:r>
              <a:rPr lang="en-US" dirty="0"/>
              <a:t>GAU is just like LSTM but req. less parameters</a:t>
            </a:r>
          </a:p>
        </p:txBody>
      </p:sp>
      <p:sp>
        <p:nvSpPr>
          <p:cNvPr id="4" name="Slide Number Placeholder 3"/>
          <p:cNvSpPr>
            <a:spLocks noGrp="1"/>
          </p:cNvSpPr>
          <p:nvPr>
            <p:ph type="sldNum" sz="quarter" idx="5"/>
          </p:nvPr>
        </p:nvSpPr>
        <p:spPr/>
        <p:txBody>
          <a:bodyPr/>
          <a:lstStyle/>
          <a:p>
            <a:fld id="{7BD7F2C9-C728-41B6-98D4-E9DADFC9E998}" type="slidenum">
              <a:rPr lang="en-US" smtClean="0"/>
              <a:t>12</a:t>
            </a:fld>
            <a:endParaRPr lang="en-US"/>
          </a:p>
        </p:txBody>
      </p:sp>
    </p:spTree>
    <p:extLst>
      <p:ext uri="{BB962C8B-B14F-4D97-AF65-F5344CB8AC3E}">
        <p14:creationId xmlns:p14="http://schemas.microsoft.com/office/powerpoint/2010/main" val="236078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5FDE-9332-BC6D-5F6D-B058C2FD6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4AF079-808C-0600-6DD1-2BEDA5E85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38E993-DAE4-915C-7862-D0006850EB58}"/>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70EEDF1D-7D36-ACFE-C685-8278DB8DE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DA889-D1BC-FD57-6937-CFBBBDD1BD9C}"/>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5731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5888-AB9B-1B2D-22C9-1060E7F89C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6A438-F6C3-3796-3CAF-298F64ECE0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9B0AD-0231-446F-37D8-755179B97994}"/>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464F422F-828D-AE1A-2398-9DFA8DF17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C20AF-2617-997D-9F58-AEB9E7C155C8}"/>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86808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3A3A3-0803-A009-06D7-99D55DCE44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C29B07-5C5D-01A3-37B2-EB8358082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43F17-6EBC-1A1A-8B59-A098E90A26F9}"/>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8931DE03-92FC-B066-6B8B-D063BA593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ECF0-B8A4-F66F-59B4-7E45F88E8AF3}"/>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8832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3408-2EB2-050A-2DE8-F646CD85F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147A7-5AFA-4F8A-E132-BB41B2DCB8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7CED3-5073-657F-A923-D786C5D3ABEE}"/>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FF9EE6D8-20C0-D52A-2F62-A7B972D0F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B7E16-E36B-BDBB-19BE-DEA61A4FB91B}"/>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2874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9768-C008-3080-B137-FAD934761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075535-03CD-6593-CA14-4A20CC70A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B26FD1-45CB-7031-4CA6-67B9A25D0E14}"/>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80586F6C-CCF9-FDA4-6F7D-5FBAF565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5C83F-5530-1BA9-1DC8-F63C9039A0E6}"/>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112921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FB10-3739-48F8-A333-FF31CD5BA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E1B1B-91B9-F2AB-4FEF-7066092060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AAD736-0163-327A-77E2-C6B89B7B42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2E073A-36E1-1087-8496-5283343E146E}"/>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6" name="Footer Placeholder 5">
            <a:extLst>
              <a:ext uri="{FF2B5EF4-FFF2-40B4-BE49-F238E27FC236}">
                <a16:creationId xmlns:a16="http://schemas.microsoft.com/office/drawing/2014/main" id="{FC18124A-A097-4CBE-CE23-425AC737A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A17E3-BFE1-F6F1-387A-3CAFF25C4186}"/>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121591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9E9E-FEA8-6066-F324-73163A0EC8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7F4B8-FC09-7571-0EB1-65C0110C5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92D72-4EAF-A33A-C317-22A924B31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EF4CC-A487-7324-0DD4-05BF9988A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098F56-906F-0C76-CE07-247F5354E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7DAAD2-59C4-3579-BC32-2D8659B82F2F}"/>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8" name="Footer Placeholder 7">
            <a:extLst>
              <a:ext uri="{FF2B5EF4-FFF2-40B4-BE49-F238E27FC236}">
                <a16:creationId xmlns:a16="http://schemas.microsoft.com/office/drawing/2014/main" id="{D2553622-E412-62AB-DD40-BCF4868615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69FB3A-C972-4F6F-5B09-7CEDC534200D}"/>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296824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DCE8-4534-006E-26D6-27E50B817C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C26B43-05BB-3235-9130-4C07BD113DDB}"/>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4" name="Footer Placeholder 3">
            <a:extLst>
              <a:ext uri="{FF2B5EF4-FFF2-40B4-BE49-F238E27FC236}">
                <a16:creationId xmlns:a16="http://schemas.microsoft.com/office/drawing/2014/main" id="{5AF26AB7-F59D-6DD0-9617-C945C11B5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8E7D6-D3B7-DB82-41BB-4B8DBA0E66F2}"/>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633931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D31F-C263-9FF7-4554-F49EE98371E3}"/>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3" name="Footer Placeholder 2">
            <a:extLst>
              <a:ext uri="{FF2B5EF4-FFF2-40B4-BE49-F238E27FC236}">
                <a16:creationId xmlns:a16="http://schemas.microsoft.com/office/drawing/2014/main" id="{E7FEF18A-BD57-AF71-1C29-B894E64C23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D8771-3830-B955-B19F-0A92D49DCD65}"/>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6515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ACD8-FE5F-15A5-C449-B3B4DD3E3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92AA3A-41C1-0CCD-8C81-E28D5A6C5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29B8-A9AE-8690-A8BB-FA3FE88D5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68AF6-4804-6FAC-936E-019AF6FCD4E8}"/>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6" name="Footer Placeholder 5">
            <a:extLst>
              <a:ext uri="{FF2B5EF4-FFF2-40B4-BE49-F238E27FC236}">
                <a16:creationId xmlns:a16="http://schemas.microsoft.com/office/drawing/2014/main" id="{947EF3A7-940A-85D3-2BD8-64D6179A3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47F560-77A5-B267-7079-C1F9CCD7878E}"/>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30759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0572-3C96-76F3-8B7D-81B86CCDA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296A89-4B40-BA1B-1FA9-8AF9D7CE9B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63BB8-407E-3D50-DA35-52437656D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D2BE1-D868-7E5E-F61D-0E5CA1517536}"/>
              </a:ext>
            </a:extLst>
          </p:cNvPr>
          <p:cNvSpPr>
            <a:spLocks noGrp="1"/>
          </p:cNvSpPr>
          <p:nvPr>
            <p:ph type="dt" sz="half" idx="10"/>
          </p:nvPr>
        </p:nvSpPr>
        <p:spPr/>
        <p:txBody>
          <a:bodyPr/>
          <a:lstStyle/>
          <a:p>
            <a:fld id="{A6CA7195-AB1D-4BA0-B626-080DC11131D5}" type="datetimeFigureOut">
              <a:rPr lang="en-US" smtClean="0"/>
              <a:t>3/5/2024</a:t>
            </a:fld>
            <a:endParaRPr lang="en-US"/>
          </a:p>
        </p:txBody>
      </p:sp>
      <p:sp>
        <p:nvSpPr>
          <p:cNvPr id="6" name="Footer Placeholder 5">
            <a:extLst>
              <a:ext uri="{FF2B5EF4-FFF2-40B4-BE49-F238E27FC236}">
                <a16:creationId xmlns:a16="http://schemas.microsoft.com/office/drawing/2014/main" id="{9A5D9AEE-E73C-B67E-2BAC-F319942A7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B4B9C-EF8F-40C7-74E1-27ED7DD50C9C}"/>
              </a:ext>
            </a:extLst>
          </p:cNvPr>
          <p:cNvSpPr>
            <a:spLocks noGrp="1"/>
          </p:cNvSpPr>
          <p:nvPr>
            <p:ph type="sldNum" sz="quarter" idx="12"/>
          </p:nvPr>
        </p:nvSpPr>
        <p:spPr/>
        <p:txBody>
          <a:bodyPr/>
          <a:lstStyle/>
          <a:p>
            <a:fld id="{EF510029-740D-4FC5-ADB3-44D5ACCB6663}" type="slidenum">
              <a:rPr lang="en-US" smtClean="0"/>
              <a:t>‹#›</a:t>
            </a:fld>
            <a:endParaRPr lang="en-US"/>
          </a:p>
        </p:txBody>
      </p:sp>
    </p:spTree>
    <p:extLst>
      <p:ext uri="{BB962C8B-B14F-4D97-AF65-F5344CB8AC3E}">
        <p14:creationId xmlns:p14="http://schemas.microsoft.com/office/powerpoint/2010/main" val="82087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A6376-12F1-1383-7AE3-C964BB289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2803B6-8F6E-88FC-326D-414852634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B84DB-06D3-DD40-FF89-78561D4DA8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A7195-AB1D-4BA0-B626-080DC11131D5}" type="datetimeFigureOut">
              <a:rPr lang="en-US" smtClean="0"/>
              <a:t>3/5/2024</a:t>
            </a:fld>
            <a:endParaRPr lang="en-US"/>
          </a:p>
        </p:txBody>
      </p:sp>
      <p:sp>
        <p:nvSpPr>
          <p:cNvPr id="5" name="Footer Placeholder 4">
            <a:extLst>
              <a:ext uri="{FF2B5EF4-FFF2-40B4-BE49-F238E27FC236}">
                <a16:creationId xmlns:a16="http://schemas.microsoft.com/office/drawing/2014/main" id="{CD182865-BC44-2BF1-5778-A0C553937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93528F-D410-9C95-7C52-6E6FB77B7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10029-740D-4FC5-ADB3-44D5ACCB6663}" type="slidenum">
              <a:rPr lang="en-US" smtClean="0"/>
              <a:t>‹#›</a:t>
            </a:fld>
            <a:endParaRPr lang="en-US"/>
          </a:p>
        </p:txBody>
      </p:sp>
    </p:spTree>
    <p:extLst>
      <p:ext uri="{BB962C8B-B14F-4D97-AF65-F5344CB8AC3E}">
        <p14:creationId xmlns:p14="http://schemas.microsoft.com/office/powerpoint/2010/main" val="2807001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robesafe.uah.es/personal/eduardo.romera/pdfs/Romera16itsc.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robesafe.uah.es/personal/eduardo.romera/pdfs/Romera16itsc.pdf"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robesafe.uah.es/personal/eduardo.romera/pdfs/Romera16itsc.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robesafe.uah.es/personal/eduardo.romera/pdfs/Romera16itsc.pdf"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21720836_Road_Traffic_Injuries_and_Data_Systems_in_Egypt_Addressing_the_Challenges#:~:text=Current%20estimates%20for%20Egypt%20show,DALYs)%20lost%20in%20the%20country" TargetMode="External"/><Relationship Id="rId2" Type="http://schemas.openxmlformats.org/officeDocument/2006/relationships/hyperlink" Target="https://doi.org/10.3390/en16145258" TargetMode="External"/><Relationship Id="rId1" Type="http://schemas.openxmlformats.org/officeDocument/2006/relationships/slideLayout" Target="../slideLayouts/slideLayout2.xml"/><Relationship Id="rId4" Type="http://schemas.openxmlformats.org/officeDocument/2006/relationships/hyperlink" Target="https://www.autonews.com/mobility-report-newsletter/average-time-spent-us-traffic-jams-cut-73-hours-during-pandemic-study#:~:text=Traffic%20delays%20fell%20nearly%2050,been%20wasted%20sitting%20in%20traffi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18" Type="http://schemas.openxmlformats.org/officeDocument/2006/relationships/image" Target="../media/image14.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png"/><Relationship Id="rId17" Type="http://schemas.openxmlformats.org/officeDocument/2006/relationships/customXml" Target="../ink/ink8.xml"/><Relationship Id="rId2" Type="http://schemas.openxmlformats.org/officeDocument/2006/relationships/image" Target="../media/image6.png"/><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0.png"/><Relationship Id="rId19" Type="http://schemas.openxmlformats.org/officeDocument/2006/relationships/customXml" Target="../ink/ink9.xml"/><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7734-08E1-B711-CD5F-4FBCA245CB5E}"/>
              </a:ext>
            </a:extLst>
          </p:cNvPr>
          <p:cNvSpPr>
            <a:spLocks noGrp="1"/>
          </p:cNvSpPr>
          <p:nvPr>
            <p:ph type="ctrTitle"/>
          </p:nvPr>
        </p:nvSpPr>
        <p:spPr>
          <a:xfrm>
            <a:off x="1011677" y="1908214"/>
            <a:ext cx="10168646" cy="2594134"/>
          </a:xfrm>
        </p:spPr>
        <p:txBody>
          <a:bodyPr>
            <a:normAutofit/>
          </a:bodyPr>
          <a:lstStyle/>
          <a:p>
            <a:r>
              <a:rPr lang="en-US" sz="4800" dirty="0">
                <a:latin typeface="Times New Roman" panose="02020603050405020304" pitchFamily="18" charset="0"/>
                <a:cs typeface="Times New Roman" panose="02020603050405020304" pitchFamily="18" charset="0"/>
              </a:rPr>
              <a:t>A cross platform fleet management app offering a driver behavior tracking system</a:t>
            </a:r>
          </a:p>
        </p:txBody>
      </p:sp>
      <p:sp>
        <p:nvSpPr>
          <p:cNvPr id="3" name="Subtitle 2">
            <a:extLst>
              <a:ext uri="{FF2B5EF4-FFF2-40B4-BE49-F238E27FC236}">
                <a16:creationId xmlns:a16="http://schemas.microsoft.com/office/drawing/2014/main" id="{2FE8EC2B-6ED2-5EE7-CA88-4955E398D440}"/>
              </a:ext>
            </a:extLst>
          </p:cNvPr>
          <p:cNvSpPr>
            <a:spLocks noGrp="1"/>
          </p:cNvSpPr>
          <p:nvPr>
            <p:ph type="subTitle" idx="1"/>
          </p:nvPr>
        </p:nvSpPr>
        <p:spPr>
          <a:xfrm>
            <a:off x="1524000" y="4949786"/>
            <a:ext cx="9144000" cy="1655762"/>
          </a:xfrm>
        </p:spPr>
        <p:txBody>
          <a:bodyPr>
            <a:normAutofit/>
          </a:bodyPr>
          <a:lstStyle/>
          <a:p>
            <a:pPr>
              <a:lnSpc>
                <a:spcPct val="100000"/>
              </a:lnSpc>
            </a:pPr>
            <a:r>
              <a:rPr lang="en-US" sz="3200" dirty="0">
                <a:latin typeface="Times New Roman" panose="02020603050405020304" pitchFamily="18" charset="0"/>
                <a:cs typeface="Times New Roman" panose="02020603050405020304" pitchFamily="18" charset="0"/>
              </a:rPr>
              <a:t>Supervisor: </a:t>
            </a:r>
            <a:r>
              <a:rPr lang="en-US" sz="3200" dirty="0" err="1">
                <a:latin typeface="Times New Roman" panose="02020603050405020304" pitchFamily="18" charset="0"/>
                <a:cs typeface="Times New Roman" panose="02020603050405020304" pitchFamily="18" charset="0"/>
              </a:rPr>
              <a:t>Dr.Islam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Elsharawy</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CO-Supervisor: </a:t>
            </a:r>
            <a:r>
              <a:rPr lang="en-US" sz="2800" dirty="0" err="1">
                <a:latin typeface="Times New Roman" panose="02020603050405020304" pitchFamily="18" charset="0"/>
                <a:cs typeface="Times New Roman" panose="02020603050405020304" pitchFamily="18" charset="0"/>
              </a:rPr>
              <a:t>Dr.momen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zaher</a:t>
            </a:r>
            <a:endParaRPr lang="en-US" sz="2800" dirty="0">
              <a:latin typeface="Times New Roman" panose="02020603050405020304" pitchFamily="18" charset="0"/>
              <a:cs typeface="Times New Roman" panose="02020603050405020304" pitchFamily="18" charset="0"/>
            </a:endParaRPr>
          </a:p>
          <a:p>
            <a:pPr>
              <a:lnSpc>
                <a:spcPct val="100000"/>
              </a:lnSpc>
            </a:pPr>
            <a:r>
              <a:rPr lang="en-US" dirty="0">
                <a:latin typeface="Times New Roman" panose="02020603050405020304" pitchFamily="18" charset="0"/>
                <a:cs typeface="Times New Roman" panose="02020603050405020304" pitchFamily="18" charset="0"/>
              </a:rPr>
              <a:t>Ahmed Diaaeldin 210137</a:t>
            </a:r>
          </a:p>
        </p:txBody>
      </p:sp>
      <p:pic>
        <p:nvPicPr>
          <p:cNvPr id="5" name="Picture 4">
            <a:extLst>
              <a:ext uri="{FF2B5EF4-FFF2-40B4-BE49-F238E27FC236}">
                <a16:creationId xmlns:a16="http://schemas.microsoft.com/office/drawing/2014/main" id="{D728DD70-F3B3-5F27-C4B9-FF3F7D26C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128" y="415905"/>
            <a:ext cx="5976608" cy="1711504"/>
          </a:xfrm>
          <a:prstGeom prst="rect">
            <a:avLst/>
          </a:prstGeom>
        </p:spPr>
      </p:pic>
      <p:pic>
        <p:nvPicPr>
          <p:cNvPr id="6" name="Picture 5">
            <a:extLst>
              <a:ext uri="{FF2B5EF4-FFF2-40B4-BE49-F238E27FC236}">
                <a16:creationId xmlns:a16="http://schemas.microsoft.com/office/drawing/2014/main" id="{F95B25E9-7FFE-0626-A276-7744E0A0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452" y="758242"/>
            <a:ext cx="4075548" cy="1031647"/>
          </a:xfrm>
          <a:prstGeom prst="rect">
            <a:avLst/>
          </a:prstGeom>
        </p:spPr>
      </p:pic>
    </p:spTree>
    <p:extLst>
      <p:ext uri="{BB962C8B-B14F-4D97-AF65-F5344CB8AC3E}">
        <p14:creationId xmlns:p14="http://schemas.microsoft.com/office/powerpoint/2010/main" val="112494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399DE-5C31-0375-4E07-C7DCCD776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DF160-C865-817D-C1C3-C7B3CFF19223}"/>
              </a:ext>
            </a:extLst>
          </p:cNvPr>
          <p:cNvSpPr>
            <a:spLocks noGrp="1"/>
          </p:cNvSpPr>
          <p:nvPr>
            <p:ph type="title"/>
          </p:nvPr>
        </p:nvSpPr>
        <p:spPr>
          <a:xfrm>
            <a:off x="94966" y="1"/>
            <a:ext cx="11258834" cy="1690688"/>
          </a:xfrm>
        </p:spPr>
        <p:txBody>
          <a:bodyPr/>
          <a:lstStyle/>
          <a:p>
            <a:r>
              <a:rPr lang="en-US" b="1" kern="1200" dirty="0">
                <a:solidFill>
                  <a:srgbClr val="000000"/>
                </a:solidFill>
                <a:effectLst/>
                <a:latin typeface="Times New Roman" panose="02020603050405020304" pitchFamily="18" charset="0"/>
                <a:ea typeface="+mj-ea"/>
                <a:cs typeface="Times New Roman" panose="02020603050405020304" pitchFamily="18" charset="0"/>
              </a:rPr>
              <a:t>Thesis 2/2 : </a:t>
            </a:r>
            <a:r>
              <a:rPr lang="en-US" dirty="0"/>
              <a:t>Web Based FMS</a:t>
            </a:r>
          </a:p>
        </p:txBody>
      </p:sp>
      <p:sp>
        <p:nvSpPr>
          <p:cNvPr id="3" name="Content Placeholder 2">
            <a:extLst>
              <a:ext uri="{FF2B5EF4-FFF2-40B4-BE49-F238E27FC236}">
                <a16:creationId xmlns:a16="http://schemas.microsoft.com/office/drawing/2014/main" id="{10727D87-279B-2F16-F664-FAA5CC30CD33}"/>
              </a:ext>
            </a:extLst>
          </p:cNvPr>
          <p:cNvSpPr>
            <a:spLocks noGrp="1"/>
          </p:cNvSpPr>
          <p:nvPr>
            <p:ph idx="1"/>
          </p:nvPr>
        </p:nvSpPr>
        <p:spPr>
          <a:xfrm>
            <a:off x="838200" y="1825625"/>
            <a:ext cx="4860235" cy="4351338"/>
          </a:xfrm>
        </p:spPr>
        <p:txBody>
          <a:bodyPr/>
          <a:lstStyle/>
          <a:p>
            <a:r>
              <a:rPr lang="en-US" dirty="0"/>
              <a:t>A Web app designed to optimize transport services</a:t>
            </a:r>
          </a:p>
          <a:p>
            <a:r>
              <a:rPr lang="en-US" dirty="0"/>
              <a:t>Employing interviews, observations, and document sampling to inform system requirements.</a:t>
            </a:r>
          </a:p>
          <a:p>
            <a:r>
              <a:rPr lang="en-US" dirty="0"/>
              <a:t>Agile Design Methodology</a:t>
            </a:r>
          </a:p>
        </p:txBody>
      </p:sp>
      <p:sp>
        <p:nvSpPr>
          <p:cNvPr id="11" name="TextBox 10">
            <a:extLst>
              <a:ext uri="{FF2B5EF4-FFF2-40B4-BE49-F238E27FC236}">
                <a16:creationId xmlns:a16="http://schemas.microsoft.com/office/drawing/2014/main" id="{18740C5F-10C2-0D3F-FEA7-8545D233C84D}"/>
              </a:ext>
            </a:extLst>
          </p:cNvPr>
          <p:cNvSpPr txBox="1"/>
          <p:nvPr/>
        </p:nvSpPr>
        <p:spPr>
          <a:xfrm>
            <a:off x="696844" y="5388570"/>
            <a:ext cx="5001591" cy="923330"/>
          </a:xfrm>
          <a:prstGeom prst="rect">
            <a:avLst/>
          </a:prstGeom>
          <a:noFill/>
        </p:spPr>
        <p:txBody>
          <a:bodyPr wrap="square">
            <a:spAutoFit/>
          </a:bodyPr>
          <a:lstStyle/>
          <a:p>
            <a:r>
              <a:rPr lang="en-US" sz="1800" b="1" i="0" dirty="0" err="1">
                <a:solidFill>
                  <a:srgbClr val="222222"/>
                </a:solidFill>
                <a:effectLst/>
                <a:latin typeface="Times New Roman" panose="02020603050405020304" pitchFamily="18" charset="0"/>
                <a:cs typeface="Times New Roman" panose="02020603050405020304" pitchFamily="18" charset="0"/>
              </a:rPr>
              <a:t>Anhar</a:t>
            </a:r>
            <a:r>
              <a:rPr lang="en-US" sz="1800" b="1" i="0" dirty="0">
                <a:solidFill>
                  <a:srgbClr val="222222"/>
                </a:solidFill>
                <a:effectLst/>
                <a:latin typeface="Times New Roman" panose="02020603050405020304" pitchFamily="18" charset="0"/>
                <a:cs typeface="Times New Roman" panose="02020603050405020304" pitchFamily="18" charset="0"/>
              </a:rPr>
              <a:t>, M. A. </a:t>
            </a:r>
            <a:r>
              <a:rPr lang="en-US" sz="1800" b="1" i="1" dirty="0">
                <a:solidFill>
                  <a:srgbClr val="222222"/>
                </a:solidFill>
                <a:effectLst/>
                <a:latin typeface="Times New Roman" panose="02020603050405020304" pitchFamily="18" charset="0"/>
                <a:cs typeface="Times New Roman" panose="02020603050405020304" pitchFamily="18" charset="0"/>
              </a:rPr>
              <a:t>Web Based Fleet Management System for </a:t>
            </a:r>
            <a:r>
              <a:rPr lang="en-US" sz="1800" b="1" i="1" dirty="0" err="1">
                <a:solidFill>
                  <a:srgbClr val="222222"/>
                </a:solidFill>
                <a:effectLst/>
                <a:latin typeface="Times New Roman" panose="02020603050405020304" pitchFamily="18" charset="0"/>
                <a:cs typeface="Times New Roman" panose="02020603050405020304" pitchFamily="18" charset="0"/>
              </a:rPr>
              <a:t>Macksons</a:t>
            </a:r>
            <a:r>
              <a:rPr lang="en-US" sz="1800" b="1" i="1" dirty="0">
                <a:solidFill>
                  <a:srgbClr val="222222"/>
                </a:solidFill>
                <a:effectLst/>
                <a:latin typeface="Times New Roman" panose="02020603050405020304" pitchFamily="18" charset="0"/>
                <a:cs typeface="Times New Roman" panose="02020603050405020304" pitchFamily="18" charset="0"/>
              </a:rPr>
              <a:t> Paint Lanka (Pvt) Ltd</a:t>
            </a:r>
            <a:r>
              <a:rPr lang="en-US" sz="1800" b="1" i="0" dirty="0">
                <a:solidFill>
                  <a:srgbClr val="222222"/>
                </a:solidFill>
                <a:effectLst/>
                <a:latin typeface="Times New Roman" panose="02020603050405020304" pitchFamily="18" charset="0"/>
                <a:cs typeface="Times New Roman" panose="02020603050405020304" pitchFamily="18" charset="0"/>
              </a:rPr>
              <a:t>. Diss. 2017.</a:t>
            </a:r>
          </a:p>
        </p:txBody>
      </p:sp>
      <p:pic>
        <p:nvPicPr>
          <p:cNvPr id="6" name="Picture 5">
            <a:extLst>
              <a:ext uri="{FF2B5EF4-FFF2-40B4-BE49-F238E27FC236}">
                <a16:creationId xmlns:a16="http://schemas.microsoft.com/office/drawing/2014/main" id="{FD377163-D225-8032-EE17-5F2207B785DF}"/>
              </a:ext>
            </a:extLst>
          </p:cNvPr>
          <p:cNvPicPr>
            <a:picLocks noChangeAspect="1"/>
          </p:cNvPicPr>
          <p:nvPr/>
        </p:nvPicPr>
        <p:blipFill>
          <a:blip r:embed="rId3"/>
          <a:stretch>
            <a:fillRect/>
          </a:stretch>
        </p:blipFill>
        <p:spPr>
          <a:xfrm>
            <a:off x="6934200" y="-1"/>
            <a:ext cx="5162834" cy="4427409"/>
          </a:xfrm>
          <a:prstGeom prst="rect">
            <a:avLst/>
          </a:prstGeom>
        </p:spPr>
      </p:pic>
      <p:pic>
        <p:nvPicPr>
          <p:cNvPr id="10" name="Picture 9">
            <a:extLst>
              <a:ext uri="{FF2B5EF4-FFF2-40B4-BE49-F238E27FC236}">
                <a16:creationId xmlns:a16="http://schemas.microsoft.com/office/drawing/2014/main" id="{495E2089-B9DA-4F73-D03E-74976F8CDF29}"/>
              </a:ext>
            </a:extLst>
          </p:cNvPr>
          <p:cNvPicPr>
            <a:picLocks noChangeAspect="1"/>
          </p:cNvPicPr>
          <p:nvPr/>
        </p:nvPicPr>
        <p:blipFill>
          <a:blip r:embed="rId4"/>
          <a:stretch>
            <a:fillRect/>
          </a:stretch>
        </p:blipFill>
        <p:spPr>
          <a:xfrm>
            <a:off x="7734299" y="4440108"/>
            <a:ext cx="3154711" cy="2174563"/>
          </a:xfrm>
          <a:prstGeom prst="rect">
            <a:avLst/>
          </a:prstGeom>
        </p:spPr>
      </p:pic>
    </p:spTree>
    <p:extLst>
      <p:ext uri="{BB962C8B-B14F-4D97-AF65-F5344CB8AC3E}">
        <p14:creationId xmlns:p14="http://schemas.microsoft.com/office/powerpoint/2010/main" val="186337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B5C6-3134-31D6-9F46-0B30E517A2FC}"/>
              </a:ext>
            </a:extLst>
          </p:cNvPr>
          <p:cNvSpPr>
            <a:spLocks noGrp="1"/>
          </p:cNvSpPr>
          <p:nvPr>
            <p:ph type="title"/>
          </p:nvPr>
        </p:nvSpPr>
        <p:spPr>
          <a:xfrm>
            <a:off x="228600" y="1"/>
            <a:ext cx="11125200" cy="1690688"/>
          </a:xfrm>
        </p:spPr>
        <p:txBody>
          <a:bodyPr/>
          <a:lstStyle/>
          <a:p>
            <a:r>
              <a:rPr lang="en-US" sz="4400" b="1" dirty="0">
                <a:latin typeface="Times New Roman" panose="02020603050405020304" pitchFamily="18" charset="0"/>
                <a:cs typeface="Times New Roman" panose="02020603050405020304" pitchFamily="18" charset="0"/>
              </a:rPr>
              <a:t>Related work 1/3:</a:t>
            </a: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Garbage trucks FMS</a:t>
            </a:r>
          </a:p>
        </p:txBody>
      </p:sp>
      <p:sp>
        <p:nvSpPr>
          <p:cNvPr id="3" name="Content Placeholder 2">
            <a:extLst>
              <a:ext uri="{FF2B5EF4-FFF2-40B4-BE49-F238E27FC236}">
                <a16:creationId xmlns:a16="http://schemas.microsoft.com/office/drawing/2014/main" id="{68FDA573-5656-3E0F-A247-898B11D10767}"/>
              </a:ext>
            </a:extLst>
          </p:cNvPr>
          <p:cNvSpPr>
            <a:spLocks noGrp="1"/>
          </p:cNvSpPr>
          <p:nvPr>
            <p:ph idx="1"/>
          </p:nvPr>
        </p:nvSpPr>
        <p:spPr>
          <a:xfrm>
            <a:off x="838200" y="1461017"/>
            <a:ext cx="4701209" cy="4351338"/>
          </a:xfrm>
        </p:spPr>
        <p:txBody>
          <a:bodyPr/>
          <a:lstStyle/>
          <a:p>
            <a:endParaRPr lang="en-US" dirty="0"/>
          </a:p>
          <a:p>
            <a:r>
              <a:rPr lang="en-US" dirty="0"/>
              <a:t>Utilizes historical garbage truck trace data for arrival time forecasting</a:t>
            </a:r>
          </a:p>
          <a:p>
            <a:r>
              <a:rPr lang="en-US" dirty="0"/>
              <a:t>garbage truck traces in Hsinchu City from the 1st of April to the 31st of October</a:t>
            </a:r>
          </a:p>
          <a:p>
            <a:r>
              <a:rPr lang="en-US" dirty="0"/>
              <a:t>achieved 81.45% accuracy.</a:t>
            </a:r>
          </a:p>
        </p:txBody>
      </p:sp>
      <p:pic>
        <p:nvPicPr>
          <p:cNvPr id="5" name="Picture 4">
            <a:extLst>
              <a:ext uri="{FF2B5EF4-FFF2-40B4-BE49-F238E27FC236}">
                <a16:creationId xmlns:a16="http://schemas.microsoft.com/office/drawing/2014/main" id="{C87B3BF1-5D77-F898-1DF0-18CC4A3D4C61}"/>
              </a:ext>
            </a:extLst>
          </p:cNvPr>
          <p:cNvPicPr>
            <a:picLocks noChangeAspect="1"/>
          </p:cNvPicPr>
          <p:nvPr/>
        </p:nvPicPr>
        <p:blipFill>
          <a:blip r:embed="rId3"/>
          <a:stretch>
            <a:fillRect/>
          </a:stretch>
        </p:blipFill>
        <p:spPr>
          <a:xfrm>
            <a:off x="6136102" y="-132522"/>
            <a:ext cx="5960511" cy="5532333"/>
          </a:xfrm>
          <a:prstGeom prst="rect">
            <a:avLst/>
          </a:prstGeom>
        </p:spPr>
      </p:pic>
      <p:sp>
        <p:nvSpPr>
          <p:cNvPr id="7" name="TextBox 6">
            <a:extLst>
              <a:ext uri="{FF2B5EF4-FFF2-40B4-BE49-F238E27FC236}">
                <a16:creationId xmlns:a16="http://schemas.microsoft.com/office/drawing/2014/main" id="{5B1EA49C-86C9-5300-CB86-637CF5B32961}"/>
              </a:ext>
            </a:extLst>
          </p:cNvPr>
          <p:cNvSpPr txBox="1"/>
          <p:nvPr/>
        </p:nvSpPr>
        <p:spPr>
          <a:xfrm>
            <a:off x="814148" y="5357384"/>
            <a:ext cx="5516562" cy="1200329"/>
          </a:xfrm>
          <a:prstGeom prst="rect">
            <a:avLst/>
          </a:prstGeom>
          <a:noFill/>
        </p:spPr>
        <p:txBody>
          <a:bodyPr wrap="square">
            <a:spAutoFit/>
          </a:bodyPr>
          <a:lstStyle/>
          <a:p>
            <a:r>
              <a:rPr lang="en-US" b="0" i="0" dirty="0">
                <a:solidFill>
                  <a:srgbClr val="222222"/>
                </a:solidFill>
                <a:effectLst/>
                <a:latin typeface="Arial" panose="020B0604020202020204" pitchFamily="34" charset="0"/>
              </a:rPr>
              <a:t>Chen, Chi-Hua, et al. "The design and implementation of a garbage truck fleet management system." </a:t>
            </a:r>
            <a:r>
              <a:rPr lang="en-US" b="0" i="1" dirty="0">
                <a:solidFill>
                  <a:srgbClr val="222222"/>
                </a:solidFill>
                <a:effectLst/>
                <a:latin typeface="Arial" panose="020B0604020202020204" pitchFamily="34" charset="0"/>
              </a:rPr>
              <a:t>South African Journal of Industrial Engineering</a:t>
            </a:r>
            <a:r>
              <a:rPr lang="en-US" b="0" i="0" dirty="0">
                <a:solidFill>
                  <a:srgbClr val="222222"/>
                </a:solidFill>
                <a:effectLst/>
                <a:latin typeface="Arial" panose="020B0604020202020204" pitchFamily="34" charset="0"/>
              </a:rPr>
              <a:t> 27.1 (2016): 32-46.</a:t>
            </a:r>
            <a:endParaRPr lang="en-US" dirty="0"/>
          </a:p>
        </p:txBody>
      </p:sp>
      <p:pic>
        <p:nvPicPr>
          <p:cNvPr id="9" name="Picture 8">
            <a:extLst>
              <a:ext uri="{FF2B5EF4-FFF2-40B4-BE49-F238E27FC236}">
                <a16:creationId xmlns:a16="http://schemas.microsoft.com/office/drawing/2014/main" id="{095678D2-B9F2-848A-BA0C-6CE98F15A4BC}"/>
              </a:ext>
            </a:extLst>
          </p:cNvPr>
          <p:cNvPicPr>
            <a:picLocks noChangeAspect="1"/>
          </p:cNvPicPr>
          <p:nvPr/>
        </p:nvPicPr>
        <p:blipFill>
          <a:blip r:embed="rId4"/>
          <a:stretch>
            <a:fillRect/>
          </a:stretch>
        </p:blipFill>
        <p:spPr>
          <a:xfrm>
            <a:off x="6330710" y="5450961"/>
            <a:ext cx="5861290" cy="892994"/>
          </a:xfrm>
          <a:prstGeom prst="rect">
            <a:avLst/>
          </a:prstGeom>
        </p:spPr>
      </p:pic>
    </p:spTree>
    <p:extLst>
      <p:ext uri="{BB962C8B-B14F-4D97-AF65-F5344CB8AC3E}">
        <p14:creationId xmlns:p14="http://schemas.microsoft.com/office/powerpoint/2010/main" val="3559574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3A25-AF20-3ECE-C4B6-70AE42A05D61}"/>
              </a:ext>
            </a:extLst>
          </p:cNvPr>
          <p:cNvSpPr>
            <a:spLocks noGrp="1"/>
          </p:cNvSpPr>
          <p:nvPr>
            <p:ph type="title"/>
          </p:nvPr>
        </p:nvSpPr>
        <p:spPr>
          <a:xfrm>
            <a:off x="182880" y="-291830"/>
            <a:ext cx="11877040" cy="1982519"/>
          </a:xfrm>
        </p:spPr>
        <p:txBody>
          <a:bodyPr>
            <a:normAutofit/>
          </a:bodyPr>
          <a:lstStyle/>
          <a:p>
            <a:r>
              <a:rPr lang="en-US" sz="4000" b="1" dirty="0">
                <a:latin typeface="Times New Roman" panose="02020603050405020304" pitchFamily="18" charset="0"/>
                <a:cs typeface="Times New Roman" panose="02020603050405020304" pitchFamily="18" charset="0"/>
              </a:rPr>
              <a:t>Related work 2/3 : </a:t>
            </a:r>
            <a:r>
              <a:rPr lang="en-US" sz="2400" dirty="0">
                <a:latin typeface="Times New Roman" panose="02020603050405020304" pitchFamily="18" charset="0"/>
                <a:cs typeface="Times New Roman" panose="02020603050405020304" pitchFamily="18" charset="0"/>
              </a:rPr>
              <a:t>Driving Behavior Classification Based on Oversampled Signals of Smartphone Embedded Sensors Using an Optimized Stacked-LSTM Neural Networks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5A2AD-2F5E-6181-4ED7-13C0AC7D3127}"/>
              </a:ext>
            </a:extLst>
          </p:cNvPr>
          <p:cNvSpPr>
            <a:spLocks noGrp="1"/>
          </p:cNvSpPr>
          <p:nvPr>
            <p:ph idx="1"/>
          </p:nvPr>
        </p:nvSpPr>
        <p:spPr>
          <a:xfrm>
            <a:off x="314961" y="1825625"/>
            <a:ext cx="5944247" cy="4351338"/>
          </a:xfrm>
        </p:spPr>
        <p:txBody>
          <a:bodyPr>
            <a:normAutofit/>
          </a:bodyPr>
          <a:lstStyle/>
          <a:p>
            <a:r>
              <a:rPr lang="en-US" dirty="0"/>
              <a:t>This study proposes a model that can discover the aggressive driving pattern in less than 3 minutes </a:t>
            </a:r>
          </a:p>
          <a:p>
            <a:r>
              <a:rPr lang="en-US" sz="2400" b="0" i="0" dirty="0">
                <a:solidFill>
                  <a:srgbClr val="333333"/>
                </a:solidFill>
                <a:effectLst/>
                <a:latin typeface="Lato" panose="020F0502020204030204" pitchFamily="34" charset="0"/>
              </a:rPr>
              <a:t>UAH-</a:t>
            </a:r>
            <a:r>
              <a:rPr lang="en-US" sz="2400" b="0" i="0" dirty="0" err="1">
                <a:solidFill>
                  <a:srgbClr val="333333"/>
                </a:solidFill>
                <a:effectLst/>
                <a:latin typeface="Lato" panose="020F0502020204030204" pitchFamily="34" charset="0"/>
              </a:rPr>
              <a:t>DriveSet</a:t>
            </a:r>
            <a:r>
              <a:rPr lang="en-US" sz="2400" b="0" i="0" dirty="0">
                <a:solidFill>
                  <a:srgbClr val="333333"/>
                </a:solidFill>
                <a:effectLst/>
                <a:latin typeface="Lato" panose="020F0502020204030204" pitchFamily="34" charset="0"/>
              </a:rPr>
              <a:t>, </a:t>
            </a:r>
            <a:r>
              <a:rPr lang="en-US" sz="2400" b="0" i="0" dirty="0">
                <a:solidFill>
                  <a:srgbClr val="333333"/>
                </a:solidFill>
                <a:effectLst/>
                <a:latin typeface="Lato" panose="020F0502020204030203" pitchFamily="34" charset="0"/>
              </a:rPr>
              <a:t>performing 3 different behaviors</a:t>
            </a:r>
          </a:p>
          <a:p>
            <a:r>
              <a:rPr lang="en-US" dirty="0"/>
              <a:t>99.6 percent in three minutes of driving , 93 percent accuracy in real-world testing</a:t>
            </a:r>
          </a:p>
        </p:txBody>
      </p:sp>
      <p:sp>
        <p:nvSpPr>
          <p:cNvPr id="4" name="TextBox 3">
            <a:extLst>
              <a:ext uri="{FF2B5EF4-FFF2-40B4-BE49-F238E27FC236}">
                <a16:creationId xmlns:a16="http://schemas.microsoft.com/office/drawing/2014/main" id="{1E7231FB-F8E6-6805-C6F6-F61EF6ED1658}"/>
              </a:ext>
            </a:extLst>
          </p:cNvPr>
          <p:cNvSpPr txBox="1"/>
          <p:nvPr/>
        </p:nvSpPr>
        <p:spPr>
          <a:xfrm>
            <a:off x="-77821" y="6297716"/>
            <a:ext cx="12398442" cy="461665"/>
          </a:xfrm>
          <a:prstGeom prst="rect">
            <a:avLst/>
          </a:prstGeom>
          <a:noFill/>
        </p:spPr>
        <p:txBody>
          <a:bodyPr wrap="square" rtlCol="0">
            <a:spAutoFit/>
          </a:bodyPr>
          <a:lstStyle/>
          <a:p>
            <a:pPr algn="ctr"/>
            <a:r>
              <a:rPr lang="en-US" sz="1200" b="0" i="0" dirty="0">
                <a:solidFill>
                  <a:srgbClr val="333333"/>
                </a:solidFill>
                <a:effectLst/>
                <a:latin typeface="HelveticaNeue Regular"/>
              </a:rPr>
              <a:t>V. S. Padilla, A. </a:t>
            </a:r>
            <a:r>
              <a:rPr lang="en-US" sz="1200" b="0" i="0" dirty="0" err="1">
                <a:solidFill>
                  <a:srgbClr val="333333"/>
                </a:solidFill>
                <a:effectLst/>
                <a:latin typeface="HelveticaNeue Regular"/>
              </a:rPr>
              <a:t>Collaguazo</a:t>
            </a:r>
            <a:r>
              <a:rPr lang="en-US" sz="1200" b="0" i="0" dirty="0">
                <a:solidFill>
                  <a:srgbClr val="333333"/>
                </a:solidFill>
                <a:effectLst/>
                <a:latin typeface="HelveticaNeue Regular"/>
              </a:rPr>
              <a:t>, J. J. Cabrera and J. </a:t>
            </a:r>
            <a:r>
              <a:rPr lang="en-US" sz="1200" b="0" i="0" dirty="0" err="1">
                <a:solidFill>
                  <a:srgbClr val="333333"/>
                </a:solidFill>
                <a:effectLst/>
                <a:latin typeface="HelveticaNeue Regular"/>
              </a:rPr>
              <a:t>Pesantez</a:t>
            </a:r>
            <a:r>
              <a:rPr lang="en-US" sz="1200" b="0" i="0" dirty="0">
                <a:solidFill>
                  <a:srgbClr val="333333"/>
                </a:solidFill>
                <a:effectLst/>
                <a:latin typeface="HelveticaNeue Regular"/>
              </a:rPr>
              <a:t>, "M2M technology for bus fleet management. Case study: A college transportation system," </a:t>
            </a:r>
            <a:r>
              <a:rPr lang="en-US" sz="1200" b="1" i="1" dirty="0">
                <a:solidFill>
                  <a:srgbClr val="333333"/>
                </a:solidFill>
                <a:effectLst/>
                <a:latin typeface="HelveticaNeue Regular"/>
              </a:rPr>
              <a:t>2020 IEEE </a:t>
            </a:r>
            <a:r>
              <a:rPr lang="en-US" sz="1200" b="0" i="1" dirty="0">
                <a:solidFill>
                  <a:srgbClr val="333333"/>
                </a:solidFill>
                <a:effectLst/>
                <a:latin typeface="HelveticaNeue Regular"/>
              </a:rPr>
              <a:t>Technology &amp; Engineering Management Conference (TEMSCON)</a:t>
            </a:r>
            <a:r>
              <a:rPr lang="en-US" sz="1200" b="0" i="0" dirty="0">
                <a:solidFill>
                  <a:srgbClr val="333333"/>
                </a:solidFill>
                <a:effectLst/>
                <a:latin typeface="HelveticaNeue Regular"/>
              </a:rPr>
              <a:t>, Novi, MI, USA, 2020, pp. 1-5, </a:t>
            </a:r>
            <a:r>
              <a:rPr lang="en-US" sz="1200" b="0" i="0" dirty="0" err="1">
                <a:solidFill>
                  <a:srgbClr val="333333"/>
                </a:solidFill>
                <a:effectLst/>
                <a:latin typeface="HelveticaNeue Regular"/>
              </a:rPr>
              <a:t>doi</a:t>
            </a:r>
            <a:r>
              <a:rPr lang="en-US" sz="1200" b="0" i="0" dirty="0">
                <a:solidFill>
                  <a:srgbClr val="333333"/>
                </a:solidFill>
                <a:effectLst/>
                <a:latin typeface="HelveticaNeue Regular"/>
              </a:rPr>
              <a:t>: 10.1109/TEMSCON47658.2020.9140131.</a:t>
            </a:r>
            <a:endParaRPr lang="en-US" sz="1200" dirty="0"/>
          </a:p>
        </p:txBody>
      </p:sp>
      <p:pic>
        <p:nvPicPr>
          <p:cNvPr id="6" name="Picture 5">
            <a:extLst>
              <a:ext uri="{FF2B5EF4-FFF2-40B4-BE49-F238E27FC236}">
                <a16:creationId xmlns:a16="http://schemas.microsoft.com/office/drawing/2014/main" id="{6A835CFA-0D0E-1C1A-B5DE-AA632809BBB1}"/>
              </a:ext>
            </a:extLst>
          </p:cNvPr>
          <p:cNvPicPr>
            <a:picLocks noChangeAspect="1"/>
          </p:cNvPicPr>
          <p:nvPr/>
        </p:nvPicPr>
        <p:blipFill>
          <a:blip r:embed="rId3"/>
          <a:stretch>
            <a:fillRect/>
          </a:stretch>
        </p:blipFill>
        <p:spPr>
          <a:xfrm>
            <a:off x="6855376" y="1543660"/>
            <a:ext cx="5153744" cy="4315427"/>
          </a:xfrm>
          <a:prstGeom prst="rect">
            <a:avLst/>
          </a:prstGeom>
        </p:spPr>
      </p:pic>
    </p:spTree>
    <p:extLst>
      <p:ext uri="{BB962C8B-B14F-4D97-AF65-F5344CB8AC3E}">
        <p14:creationId xmlns:p14="http://schemas.microsoft.com/office/powerpoint/2010/main" val="7088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3A25-AF20-3ECE-C4B6-70AE42A05D61}"/>
              </a:ext>
            </a:extLst>
          </p:cNvPr>
          <p:cNvSpPr>
            <a:spLocks noGrp="1"/>
          </p:cNvSpPr>
          <p:nvPr>
            <p:ph type="title"/>
          </p:nvPr>
        </p:nvSpPr>
        <p:spPr>
          <a:xfrm>
            <a:off x="87549" y="-77821"/>
            <a:ext cx="11972371" cy="1768510"/>
          </a:xfrm>
        </p:spPr>
        <p:txBody>
          <a:bodyPr>
            <a:normAutofit/>
          </a:bodyPr>
          <a:lstStyle/>
          <a:p>
            <a:r>
              <a:rPr lang="en-US" sz="4000" b="1" dirty="0">
                <a:latin typeface="Times New Roman" panose="02020603050405020304" pitchFamily="18" charset="0"/>
                <a:cs typeface="Times New Roman" panose="02020603050405020304" pitchFamily="18" charset="0"/>
              </a:rPr>
              <a:t>Related work 3/3 : </a:t>
            </a:r>
            <a:r>
              <a:rPr lang="en-US" sz="3200" dirty="0">
                <a:latin typeface="Times New Roman" panose="02020603050405020304" pitchFamily="18" charset="0"/>
                <a:cs typeface="Times New Roman" panose="02020603050405020304" pitchFamily="18" charset="0"/>
              </a:rPr>
              <a:t>Machine Learning Operations (</a:t>
            </a:r>
            <a:r>
              <a:rPr lang="en-US" sz="3200" dirty="0" err="1">
                <a:latin typeface="Times New Roman" panose="02020603050405020304" pitchFamily="18" charset="0"/>
                <a:cs typeface="Times New Roman" panose="02020603050405020304" pitchFamily="18" charset="0"/>
              </a:rPr>
              <a:t>MLOps</a:t>
            </a:r>
            <a:r>
              <a:rPr lang="en-US" sz="3200" dirty="0">
                <a:latin typeface="Times New Roman" panose="02020603050405020304" pitchFamily="18" charset="0"/>
                <a:cs typeface="Times New Roman" panose="02020603050405020304" pitchFamily="18" charset="0"/>
              </a:rPr>
              <a:t>): Overview, Definition, and Architecture</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5A2AD-2F5E-6181-4ED7-13C0AC7D3127}"/>
              </a:ext>
            </a:extLst>
          </p:cNvPr>
          <p:cNvSpPr>
            <a:spLocks noGrp="1"/>
          </p:cNvSpPr>
          <p:nvPr>
            <p:ph idx="1"/>
          </p:nvPr>
        </p:nvSpPr>
        <p:spPr>
          <a:xfrm>
            <a:off x="314961" y="1575881"/>
            <a:ext cx="5874084" cy="4601082"/>
          </a:xfrm>
        </p:spPr>
        <p:txBody>
          <a:bodyPr>
            <a:normAutofit/>
          </a:bodyPr>
          <a:lstStyle/>
          <a:p>
            <a:r>
              <a:rPr lang="en-US" sz="2400" dirty="0" err="1">
                <a:latin typeface="Times New Roman" panose="02020603050405020304" pitchFamily="18" charset="0"/>
                <a:cs typeface="Times New Roman" panose="02020603050405020304" pitchFamily="18" charset="0"/>
              </a:rPr>
              <a:t>MLOps</a:t>
            </a:r>
            <a:r>
              <a:rPr lang="en-US" sz="2400" dirty="0">
                <a:latin typeface="Times New Roman" panose="02020603050405020304" pitchFamily="18" charset="0"/>
                <a:cs typeface="Times New Roman" panose="02020603050405020304" pitchFamily="18" charset="0"/>
              </a:rPr>
              <a:t> Definition &amp; Architecture: The study provides a comprehensive definition of </a:t>
            </a:r>
            <a:r>
              <a:rPr lang="en-US" sz="2400" dirty="0" err="1">
                <a:latin typeface="Times New Roman" panose="02020603050405020304" pitchFamily="18" charset="0"/>
                <a:cs typeface="Times New Roman" panose="02020603050405020304" pitchFamily="18" charset="0"/>
              </a:rPr>
              <a:t>MLOps</a:t>
            </a:r>
            <a:r>
              <a:rPr lang="en-US" sz="2400" dirty="0">
                <a:latin typeface="Times New Roman" panose="02020603050405020304" pitchFamily="18" charset="0"/>
                <a:cs typeface="Times New Roman" panose="02020603050405020304" pitchFamily="18" charset="0"/>
              </a:rPr>
              <a:t>, highlighting its essential role in transitioning ML models from development to scalable, sustainable production environments.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Methodology: Utilizes a mixed-method approach to establish core principles, components, necessary roles, and workflow orchestration for effective ML operations.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E7231FB-F8E6-6805-C6F6-F61EF6ED1658}"/>
              </a:ext>
            </a:extLst>
          </p:cNvPr>
          <p:cNvSpPr txBox="1"/>
          <p:nvPr/>
        </p:nvSpPr>
        <p:spPr>
          <a:xfrm>
            <a:off x="838200" y="6202363"/>
            <a:ext cx="10515600" cy="461665"/>
          </a:xfrm>
          <a:prstGeom prst="rect">
            <a:avLst/>
          </a:prstGeom>
          <a:noFill/>
        </p:spPr>
        <p:txBody>
          <a:bodyPr wrap="square" rtlCol="0">
            <a:spAutoFit/>
          </a:bodyPr>
          <a:lstStyle/>
          <a:p>
            <a:pPr algn="ctr"/>
            <a:r>
              <a:rPr lang="en-US" sz="1200" i="0" dirty="0">
                <a:effectLst/>
                <a:latin typeface="Times New Roman" panose="02020603050405020304" pitchFamily="18" charset="0"/>
                <a:cs typeface="Times New Roman" panose="02020603050405020304" pitchFamily="18" charset="0"/>
              </a:rPr>
              <a:t>D. </a:t>
            </a:r>
            <a:r>
              <a:rPr lang="en-US" sz="1200" i="0" dirty="0" err="1">
                <a:effectLst/>
                <a:latin typeface="Times New Roman" panose="02020603050405020304" pitchFamily="18" charset="0"/>
                <a:cs typeface="Times New Roman" panose="02020603050405020304" pitchFamily="18" charset="0"/>
              </a:rPr>
              <a:t>Kreuzberger</a:t>
            </a:r>
            <a:r>
              <a:rPr lang="en-US" sz="1200" i="0" dirty="0">
                <a:effectLst/>
                <a:latin typeface="Times New Roman" panose="02020603050405020304" pitchFamily="18" charset="0"/>
                <a:cs typeface="Times New Roman" panose="02020603050405020304" pitchFamily="18" charset="0"/>
              </a:rPr>
              <a:t>, N. </a:t>
            </a:r>
            <a:r>
              <a:rPr lang="en-US" sz="1200" i="0" dirty="0" err="1">
                <a:effectLst/>
                <a:latin typeface="Times New Roman" panose="02020603050405020304" pitchFamily="18" charset="0"/>
                <a:cs typeface="Times New Roman" panose="02020603050405020304" pitchFamily="18" charset="0"/>
              </a:rPr>
              <a:t>Kühl</a:t>
            </a:r>
            <a:r>
              <a:rPr lang="en-US" sz="1200" i="0" dirty="0">
                <a:effectLst/>
                <a:latin typeface="Times New Roman" panose="02020603050405020304" pitchFamily="18" charset="0"/>
                <a:cs typeface="Times New Roman" panose="02020603050405020304" pitchFamily="18" charset="0"/>
              </a:rPr>
              <a:t> and S. </a:t>
            </a:r>
            <a:r>
              <a:rPr lang="en-US" sz="1200" i="0" dirty="0" err="1">
                <a:effectLst/>
                <a:latin typeface="Times New Roman" panose="02020603050405020304" pitchFamily="18" charset="0"/>
                <a:cs typeface="Times New Roman" panose="02020603050405020304" pitchFamily="18" charset="0"/>
              </a:rPr>
              <a:t>Hirschl</a:t>
            </a:r>
            <a:r>
              <a:rPr lang="en-US" sz="1200" i="0" dirty="0">
                <a:effectLst/>
                <a:latin typeface="Times New Roman" panose="02020603050405020304" pitchFamily="18" charset="0"/>
                <a:cs typeface="Times New Roman" panose="02020603050405020304" pitchFamily="18" charset="0"/>
              </a:rPr>
              <a:t>, "Machine Learning Operations (</a:t>
            </a:r>
            <a:r>
              <a:rPr lang="en-US" sz="1200" i="0" dirty="0" err="1">
                <a:effectLst/>
                <a:latin typeface="Times New Roman" panose="02020603050405020304" pitchFamily="18" charset="0"/>
                <a:cs typeface="Times New Roman" panose="02020603050405020304" pitchFamily="18" charset="0"/>
              </a:rPr>
              <a:t>MLOps</a:t>
            </a:r>
            <a:r>
              <a:rPr lang="en-US" sz="1200" i="0" dirty="0">
                <a:effectLst/>
                <a:latin typeface="Times New Roman" panose="02020603050405020304" pitchFamily="18" charset="0"/>
                <a:cs typeface="Times New Roman" panose="02020603050405020304" pitchFamily="18" charset="0"/>
              </a:rPr>
              <a:t>): Overview, Definition, and Architecture," in </a:t>
            </a:r>
            <a:r>
              <a:rPr lang="en-US" sz="1200" b="1" i="0" dirty="0">
                <a:effectLst/>
                <a:latin typeface="Times New Roman" panose="02020603050405020304" pitchFamily="18" charset="0"/>
                <a:cs typeface="Times New Roman" panose="02020603050405020304" pitchFamily="18" charset="0"/>
              </a:rPr>
              <a:t>IEEE</a:t>
            </a:r>
            <a:r>
              <a:rPr lang="en-US" sz="1200" i="0" dirty="0">
                <a:effectLst/>
                <a:latin typeface="Times New Roman" panose="02020603050405020304" pitchFamily="18" charset="0"/>
                <a:cs typeface="Times New Roman" panose="02020603050405020304" pitchFamily="18" charset="0"/>
              </a:rPr>
              <a:t> Access, vol. 11, pp. 31866-31879, </a:t>
            </a:r>
            <a:r>
              <a:rPr lang="en-US" sz="1200" b="1" i="0" dirty="0">
                <a:effectLst/>
                <a:latin typeface="Times New Roman" panose="02020603050405020304" pitchFamily="18" charset="0"/>
                <a:cs typeface="Times New Roman" panose="02020603050405020304" pitchFamily="18" charset="0"/>
              </a:rPr>
              <a:t>2023</a:t>
            </a:r>
            <a:r>
              <a:rPr lang="en-US" sz="1200" i="0" dirty="0">
                <a:effectLst/>
                <a:latin typeface="Times New Roman" panose="02020603050405020304" pitchFamily="18" charset="0"/>
                <a:cs typeface="Times New Roman" panose="02020603050405020304" pitchFamily="18" charset="0"/>
              </a:rPr>
              <a:t>, </a:t>
            </a:r>
            <a:r>
              <a:rPr lang="en-US" sz="1200" i="0" dirty="0" err="1">
                <a:effectLst/>
                <a:latin typeface="Times New Roman" panose="02020603050405020304" pitchFamily="18" charset="0"/>
                <a:cs typeface="Times New Roman" panose="02020603050405020304" pitchFamily="18" charset="0"/>
              </a:rPr>
              <a:t>doi</a:t>
            </a:r>
            <a:r>
              <a:rPr lang="en-US" sz="1200" i="0" dirty="0">
                <a:effectLst/>
                <a:latin typeface="Times New Roman" panose="02020603050405020304" pitchFamily="18" charset="0"/>
                <a:cs typeface="Times New Roman" panose="02020603050405020304" pitchFamily="18" charset="0"/>
              </a:rPr>
              <a:t>: 10.1109/ACCESS.2023.3262138.</a:t>
            </a:r>
          </a:p>
        </p:txBody>
      </p:sp>
      <p:pic>
        <p:nvPicPr>
          <p:cNvPr id="6" name="Picture 5">
            <a:extLst>
              <a:ext uri="{FF2B5EF4-FFF2-40B4-BE49-F238E27FC236}">
                <a16:creationId xmlns:a16="http://schemas.microsoft.com/office/drawing/2014/main" id="{AE5FA2EF-5D9E-512B-A36B-9766D4C6DE0C}"/>
              </a:ext>
            </a:extLst>
          </p:cNvPr>
          <p:cNvPicPr>
            <a:picLocks noChangeAspect="1"/>
          </p:cNvPicPr>
          <p:nvPr/>
        </p:nvPicPr>
        <p:blipFill>
          <a:blip r:embed="rId3"/>
          <a:stretch>
            <a:fillRect/>
          </a:stretch>
        </p:blipFill>
        <p:spPr>
          <a:xfrm>
            <a:off x="7662951" y="1094221"/>
            <a:ext cx="4529049" cy="4601082"/>
          </a:xfrm>
          <a:prstGeom prst="rect">
            <a:avLst/>
          </a:prstGeom>
        </p:spPr>
      </p:pic>
    </p:spTree>
    <p:extLst>
      <p:ext uri="{BB962C8B-B14F-4D97-AF65-F5344CB8AC3E}">
        <p14:creationId xmlns:p14="http://schemas.microsoft.com/office/powerpoint/2010/main" val="369248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255105-7C42-A4CF-A993-9E8B34199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940" y="-3221"/>
            <a:ext cx="10797496" cy="6861221"/>
          </a:xfrm>
        </p:spPr>
      </p:pic>
    </p:spTree>
    <p:extLst>
      <p:ext uri="{BB962C8B-B14F-4D97-AF65-F5344CB8AC3E}">
        <p14:creationId xmlns:p14="http://schemas.microsoft.com/office/powerpoint/2010/main" val="1562947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8D70584-2ADC-CE5C-BFCC-0F87F04ED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074" y="377561"/>
            <a:ext cx="10229852" cy="6102878"/>
          </a:xfrm>
        </p:spPr>
      </p:pic>
      <p:sp>
        <p:nvSpPr>
          <p:cNvPr id="2" name="Title 1">
            <a:extLst>
              <a:ext uri="{FF2B5EF4-FFF2-40B4-BE49-F238E27FC236}">
                <a16:creationId xmlns:a16="http://schemas.microsoft.com/office/drawing/2014/main" id="{5CC87F9B-20F6-56BC-8C8C-CC50D6B397C9}"/>
              </a:ext>
            </a:extLst>
          </p:cNvPr>
          <p:cNvSpPr>
            <a:spLocks noGrp="1"/>
          </p:cNvSpPr>
          <p:nvPr>
            <p:ph type="title"/>
          </p:nvPr>
        </p:nvSpPr>
        <p:spPr>
          <a:xfrm>
            <a:off x="0" y="-836084"/>
            <a:ext cx="11010900" cy="2427289"/>
          </a:xfrm>
        </p:spPr>
        <p:txBody>
          <a:bodyPr>
            <a:normAutofit/>
          </a:bodyPr>
          <a:lstStyle/>
          <a:p>
            <a:r>
              <a:rPr lang="en-US" sz="4000" dirty="0">
                <a:latin typeface="Times New Roman" panose="02020603050405020304" pitchFamily="18" charset="0"/>
                <a:cs typeface="Times New Roman" panose="02020603050405020304" pitchFamily="18" charset="0"/>
              </a:rPr>
              <a:t>System Architecture: </a:t>
            </a:r>
          </a:p>
        </p:txBody>
      </p:sp>
    </p:spTree>
    <p:extLst>
      <p:ext uri="{BB962C8B-B14F-4D97-AF65-F5344CB8AC3E}">
        <p14:creationId xmlns:p14="http://schemas.microsoft.com/office/powerpoint/2010/main" val="114214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7B86-784B-8CB1-D036-BB4B3D1197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932887-8B37-7C4F-5F52-F96D75D3B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041380" cy="7242704"/>
          </a:xfrm>
        </p:spPr>
      </p:pic>
    </p:spTree>
    <p:extLst>
      <p:ext uri="{BB962C8B-B14F-4D97-AF65-F5344CB8AC3E}">
        <p14:creationId xmlns:p14="http://schemas.microsoft.com/office/powerpoint/2010/main" val="2803222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040B50-8524-7827-1C13-6292995F8481}"/>
              </a:ext>
            </a:extLst>
          </p:cNvPr>
          <p:cNvPicPr>
            <a:picLocks noGrp="1" noChangeAspect="1"/>
          </p:cNvPicPr>
          <p:nvPr>
            <p:ph idx="1"/>
          </p:nvPr>
        </p:nvPicPr>
        <p:blipFill>
          <a:blip r:embed="rId2"/>
          <a:stretch>
            <a:fillRect/>
          </a:stretch>
        </p:blipFill>
        <p:spPr>
          <a:xfrm>
            <a:off x="1346610" y="1405912"/>
            <a:ext cx="9498780" cy="4609702"/>
          </a:xfrm>
        </p:spPr>
      </p:pic>
      <p:sp>
        <p:nvSpPr>
          <p:cNvPr id="2" name="Title 1">
            <a:extLst>
              <a:ext uri="{FF2B5EF4-FFF2-40B4-BE49-F238E27FC236}">
                <a16:creationId xmlns:a16="http://schemas.microsoft.com/office/drawing/2014/main" id="{C39917CB-2127-7B49-0460-83203A09F484}"/>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Considered Development Approach:</a:t>
            </a:r>
          </a:p>
        </p:txBody>
      </p:sp>
      <p:sp>
        <p:nvSpPr>
          <p:cNvPr id="4" name="TextBox 3">
            <a:extLst>
              <a:ext uri="{FF2B5EF4-FFF2-40B4-BE49-F238E27FC236}">
                <a16:creationId xmlns:a16="http://schemas.microsoft.com/office/drawing/2014/main" id="{423AC335-28E3-DE1D-25EF-685E8FA9F402}"/>
              </a:ext>
            </a:extLst>
          </p:cNvPr>
          <p:cNvSpPr txBox="1"/>
          <p:nvPr/>
        </p:nvSpPr>
        <p:spPr>
          <a:xfrm>
            <a:off x="593387" y="6297716"/>
            <a:ext cx="11056026" cy="523220"/>
          </a:xfrm>
          <a:prstGeom prst="rect">
            <a:avLst/>
          </a:prstGeom>
          <a:noFill/>
        </p:spPr>
        <p:txBody>
          <a:bodyPr wrap="square" rtlCol="0">
            <a:spAutoFit/>
          </a:bodyPr>
          <a:lstStyle/>
          <a:p>
            <a:pPr algn="ctr"/>
            <a:r>
              <a:rPr lang="en-US" sz="1400" b="0" i="0" dirty="0" err="1">
                <a:solidFill>
                  <a:srgbClr val="222222"/>
                </a:solidFill>
                <a:effectLst/>
                <a:latin typeface="Arial" panose="020B0604020202020204" pitchFamily="34" charset="0"/>
              </a:rPr>
              <a:t>Abrahamsson</a:t>
            </a:r>
            <a:r>
              <a:rPr lang="en-US" sz="1400" b="0" i="0" dirty="0">
                <a:solidFill>
                  <a:srgbClr val="222222"/>
                </a:solidFill>
                <a:effectLst/>
                <a:latin typeface="Arial" panose="020B0604020202020204" pitchFamily="34" charset="0"/>
              </a:rPr>
              <a:t>, P., </a:t>
            </a:r>
            <a:r>
              <a:rPr lang="en-US" sz="1400" b="0" i="0" dirty="0" err="1">
                <a:solidFill>
                  <a:srgbClr val="222222"/>
                </a:solidFill>
                <a:effectLst/>
                <a:latin typeface="Arial" panose="020B0604020202020204" pitchFamily="34" charset="0"/>
              </a:rPr>
              <a:t>Salo</a:t>
            </a:r>
            <a:r>
              <a:rPr lang="en-US" sz="1400" b="0" i="0" dirty="0">
                <a:solidFill>
                  <a:srgbClr val="222222"/>
                </a:solidFill>
                <a:effectLst/>
                <a:latin typeface="Arial" panose="020B0604020202020204" pitchFamily="34" charset="0"/>
              </a:rPr>
              <a:t>, O., </a:t>
            </a:r>
            <a:r>
              <a:rPr lang="en-US" sz="1400" b="0" i="0" dirty="0" err="1">
                <a:solidFill>
                  <a:srgbClr val="222222"/>
                </a:solidFill>
                <a:effectLst/>
                <a:latin typeface="Arial" panose="020B0604020202020204" pitchFamily="34" charset="0"/>
              </a:rPr>
              <a:t>Ronkainen</a:t>
            </a:r>
            <a:r>
              <a:rPr lang="en-US" sz="1400" b="0" i="0" dirty="0">
                <a:solidFill>
                  <a:srgbClr val="222222"/>
                </a:solidFill>
                <a:effectLst/>
                <a:latin typeface="Arial" panose="020B0604020202020204" pitchFamily="34" charset="0"/>
              </a:rPr>
              <a:t>, J., &amp; </a:t>
            </a:r>
            <a:r>
              <a:rPr lang="en-US" sz="1400" b="0" i="0" dirty="0" err="1">
                <a:solidFill>
                  <a:srgbClr val="222222"/>
                </a:solidFill>
                <a:effectLst/>
                <a:latin typeface="Arial" panose="020B0604020202020204" pitchFamily="34" charset="0"/>
              </a:rPr>
              <a:t>Warsta</a:t>
            </a:r>
            <a:r>
              <a:rPr lang="en-US" sz="1400" b="0" i="0" dirty="0">
                <a:solidFill>
                  <a:srgbClr val="222222"/>
                </a:solidFill>
                <a:effectLst/>
                <a:latin typeface="Arial" panose="020B0604020202020204" pitchFamily="34" charset="0"/>
              </a:rPr>
              <a:t>, J. (2017). Agile software development methods: Review and analysis.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arXiv:1709.08439</a:t>
            </a:r>
            <a:r>
              <a:rPr lang="en-US" sz="1400" b="0" i="0" dirty="0">
                <a:solidFill>
                  <a:srgbClr val="222222"/>
                </a:solidFill>
                <a:effectLst/>
                <a:latin typeface="Arial" panose="020B0604020202020204" pitchFamily="34" charset="0"/>
              </a:rPr>
              <a:t>.</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524941B-9EC2-31E1-8D1B-89312203E3F4}"/>
                  </a:ext>
                </a:extLst>
              </p14:cNvPr>
              <p14:cNvContentPartPr/>
              <p14:nvPr/>
            </p14:nvContentPartPr>
            <p14:xfrm>
              <a:off x="7358129" y="1982478"/>
              <a:ext cx="447480" cy="111960"/>
            </p14:xfrm>
          </p:contentPart>
        </mc:Choice>
        <mc:Fallback>
          <p:pic>
            <p:nvPicPr>
              <p:cNvPr id="7" name="Ink 6">
                <a:extLst>
                  <a:ext uri="{FF2B5EF4-FFF2-40B4-BE49-F238E27FC236}">
                    <a16:creationId xmlns:a16="http://schemas.microsoft.com/office/drawing/2014/main" id="{0524941B-9EC2-31E1-8D1B-89312203E3F4}"/>
                  </a:ext>
                </a:extLst>
              </p:cNvPr>
              <p:cNvPicPr/>
              <p:nvPr/>
            </p:nvPicPr>
            <p:blipFill>
              <a:blip r:embed="rId4"/>
              <a:stretch>
                <a:fillRect/>
              </a:stretch>
            </p:blipFill>
            <p:spPr>
              <a:xfrm>
                <a:off x="7295129" y="1919478"/>
                <a:ext cx="5731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8CE413DB-8068-0343-05DC-E7B9B852A893}"/>
                  </a:ext>
                </a:extLst>
              </p14:cNvPr>
              <p14:cNvContentPartPr/>
              <p14:nvPr/>
            </p14:nvContentPartPr>
            <p14:xfrm>
              <a:off x="7049249" y="1547598"/>
              <a:ext cx="1035000" cy="1317600"/>
            </p14:xfrm>
          </p:contentPart>
        </mc:Choice>
        <mc:Fallback>
          <p:pic>
            <p:nvPicPr>
              <p:cNvPr id="8" name="Ink 7">
                <a:extLst>
                  <a:ext uri="{FF2B5EF4-FFF2-40B4-BE49-F238E27FC236}">
                    <a16:creationId xmlns:a16="http://schemas.microsoft.com/office/drawing/2014/main" id="{8CE413DB-8068-0343-05DC-E7B9B852A893}"/>
                  </a:ext>
                </a:extLst>
              </p:cNvPr>
              <p:cNvPicPr/>
              <p:nvPr/>
            </p:nvPicPr>
            <p:blipFill>
              <a:blip r:embed="rId6"/>
              <a:stretch>
                <a:fillRect/>
              </a:stretch>
            </p:blipFill>
            <p:spPr>
              <a:xfrm>
                <a:off x="6986249" y="1484958"/>
                <a:ext cx="1160640" cy="144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F18CABE1-890D-E6C1-8EC0-7CA159CE1DBA}"/>
                  </a:ext>
                </a:extLst>
              </p14:cNvPr>
              <p14:cNvContentPartPr/>
              <p14:nvPr/>
            </p14:nvContentPartPr>
            <p14:xfrm>
              <a:off x="7487729" y="2888958"/>
              <a:ext cx="360" cy="360"/>
            </p14:xfrm>
          </p:contentPart>
        </mc:Choice>
        <mc:Fallback>
          <p:pic>
            <p:nvPicPr>
              <p:cNvPr id="9" name="Ink 8">
                <a:extLst>
                  <a:ext uri="{FF2B5EF4-FFF2-40B4-BE49-F238E27FC236}">
                    <a16:creationId xmlns:a16="http://schemas.microsoft.com/office/drawing/2014/main" id="{F18CABE1-890D-E6C1-8EC0-7CA159CE1DBA}"/>
                  </a:ext>
                </a:extLst>
              </p:cNvPr>
              <p:cNvPicPr/>
              <p:nvPr/>
            </p:nvPicPr>
            <p:blipFill>
              <a:blip r:embed="rId8"/>
              <a:stretch>
                <a:fillRect/>
              </a:stretch>
            </p:blipFill>
            <p:spPr>
              <a:xfrm>
                <a:off x="7424729" y="2826318"/>
                <a:ext cx="126000" cy="126000"/>
              </a:xfrm>
              <a:prstGeom prst="rect">
                <a:avLst/>
              </a:prstGeom>
            </p:spPr>
          </p:pic>
        </mc:Fallback>
      </mc:AlternateContent>
    </p:spTree>
    <p:extLst>
      <p:ext uri="{BB962C8B-B14F-4D97-AF65-F5344CB8AC3E}">
        <p14:creationId xmlns:p14="http://schemas.microsoft.com/office/powerpoint/2010/main" val="3943793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BC4F-983A-E420-19C2-0D8A59EAB448}"/>
              </a:ext>
            </a:extLst>
          </p:cNvPr>
          <p:cNvSpPr>
            <a:spLocks noGrp="1"/>
          </p:cNvSpPr>
          <p:nvPr>
            <p:ph type="title"/>
          </p:nvPr>
        </p:nvSpPr>
        <p:spPr>
          <a:xfrm>
            <a:off x="187275" y="-243191"/>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Demo web app &amp; </a:t>
            </a:r>
            <a:r>
              <a:rPr lang="en-US" sz="3200" dirty="0">
                <a:latin typeface="Times New Roman" panose="02020603050405020304" pitchFamily="18" charset="0"/>
                <a:cs typeface="Times New Roman" panose="02020603050405020304" pitchFamily="18" charset="0"/>
              </a:rPr>
              <a:t>TUIO</a:t>
            </a:r>
            <a:r>
              <a:rPr lang="en-US" sz="3600" dirty="0">
                <a:latin typeface="Times New Roman" panose="02020603050405020304" pitchFamily="18" charset="0"/>
                <a:cs typeface="Times New Roman" panose="02020603050405020304" pitchFamily="18" charset="0"/>
              </a:rPr>
              <a:t>:</a:t>
            </a:r>
          </a:p>
        </p:txBody>
      </p:sp>
      <p:pic>
        <p:nvPicPr>
          <p:cNvPr id="4" name="20240123_084234">
            <a:hlinkClick r:id="" action="ppaction://media"/>
            <a:extLst>
              <a:ext uri="{FF2B5EF4-FFF2-40B4-BE49-F238E27FC236}">
                <a16:creationId xmlns:a16="http://schemas.microsoft.com/office/drawing/2014/main" id="{15998549-CA4C-EA15-9B46-55BF595947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7275" y="801209"/>
            <a:ext cx="11817450" cy="5920604"/>
          </a:xfrm>
        </p:spPr>
      </p:pic>
    </p:spTree>
    <p:extLst>
      <p:ext uri="{BB962C8B-B14F-4D97-AF65-F5344CB8AC3E}">
        <p14:creationId xmlns:p14="http://schemas.microsoft.com/office/powerpoint/2010/main" val="24218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F828-5182-6368-681C-D02E0F2D637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DDB2347-3119-B5EE-75DB-F1938433B970}"/>
              </a:ext>
            </a:extLst>
          </p:cNvPr>
          <p:cNvSpPr>
            <a:spLocks noGrp="1"/>
          </p:cNvSpPr>
          <p:nvPr>
            <p:ph idx="1"/>
          </p:nvPr>
        </p:nvSpPr>
        <p:spPr/>
        <p:txBody>
          <a:bodyPr/>
          <a:lstStyle/>
          <a:p>
            <a:endParaRPr lang="en-US"/>
          </a:p>
        </p:txBody>
      </p:sp>
      <p:pic>
        <p:nvPicPr>
          <p:cNvPr id="4" name="20231003_112743">
            <a:hlinkClick r:id="" action="ppaction://media"/>
            <a:extLst>
              <a:ext uri="{FF2B5EF4-FFF2-40B4-BE49-F238E27FC236}">
                <a16:creationId xmlns:a16="http://schemas.microsoft.com/office/drawing/2014/main" id="{EEBE2891-AFB5-2BF0-7D7E-C67FF13AE1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1311" y="468630"/>
            <a:ext cx="10882489" cy="6121400"/>
          </a:xfrm>
          <a:prstGeom prst="rect">
            <a:avLst/>
          </a:prstGeom>
        </p:spPr>
      </p:pic>
    </p:spTree>
    <p:extLst>
      <p:ext uri="{BB962C8B-B14F-4D97-AF65-F5344CB8AC3E}">
        <p14:creationId xmlns:p14="http://schemas.microsoft.com/office/powerpoint/2010/main" val="32869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C00B-8A89-2AEF-7524-A08477CBF7B3}"/>
              </a:ext>
            </a:extLst>
          </p:cNvPr>
          <p:cNvSpPr>
            <a:spLocks noGrp="1"/>
          </p:cNvSpPr>
          <p:nvPr>
            <p:ph type="title"/>
          </p:nvPr>
        </p:nvSpPr>
        <p:spPr/>
        <p:txBody>
          <a:bodyPr/>
          <a:lstStyle/>
          <a:p>
            <a:r>
              <a:rPr lang="en-US" dirty="0"/>
              <a:t>Introduction 1/2</a:t>
            </a:r>
          </a:p>
        </p:txBody>
      </p:sp>
      <p:pic>
        <p:nvPicPr>
          <p:cNvPr id="1026" name="Picture 2" descr="Photo: The Sustainable Development Goals: 17 Goals to Transform Our World">
            <a:extLst>
              <a:ext uri="{FF2B5EF4-FFF2-40B4-BE49-F238E27FC236}">
                <a16:creationId xmlns:a16="http://schemas.microsoft.com/office/drawing/2014/main" id="{FA6346F3-2A44-F0DE-582C-856796A285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50904" y="1010463"/>
            <a:ext cx="5576275" cy="3454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34B834-1473-8543-E0A8-EE03CBCDC1EF}"/>
              </a:ext>
            </a:extLst>
          </p:cNvPr>
          <p:cNvSpPr txBox="1"/>
          <p:nvPr/>
        </p:nvSpPr>
        <p:spPr>
          <a:xfrm>
            <a:off x="822960" y="1889760"/>
            <a:ext cx="477044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UN goals:</a:t>
            </a:r>
          </a:p>
          <a:p>
            <a:pPr marL="742950" lvl="1" indent="-285750">
              <a:buFont typeface="Arial" panose="020B0604020202020204" pitchFamily="34" charset="0"/>
              <a:buChar char="•"/>
            </a:pPr>
            <a:r>
              <a:rPr lang="en-US" dirty="0"/>
              <a:t>Good health and Well-being </a:t>
            </a:r>
          </a:p>
          <a:p>
            <a:pPr marL="742950" lvl="1" indent="-285750">
              <a:buFont typeface="Arial" panose="020B0604020202020204" pitchFamily="34" charset="0"/>
              <a:buChar char="•"/>
            </a:pPr>
            <a:r>
              <a:rPr lang="en-US" dirty="0"/>
              <a:t>Climate action </a:t>
            </a:r>
          </a:p>
          <a:p>
            <a:pPr marL="742950" lvl="1" indent="-285750">
              <a:buFont typeface="Arial" panose="020B0604020202020204" pitchFamily="34" charset="0"/>
              <a:buChar char="•"/>
            </a:pPr>
            <a:r>
              <a:rPr lang="en-US" dirty="0"/>
              <a:t>decent work economic growth</a:t>
            </a:r>
          </a:p>
          <a:p>
            <a:pPr lvl="1"/>
            <a:endParaRPr lang="en-US" dirty="0"/>
          </a:p>
          <a:p>
            <a:pPr marL="285750" indent="-285750">
              <a:buFont typeface="Arial" panose="020B0604020202020204" pitchFamily="34" charset="0"/>
              <a:buChar char="•"/>
            </a:pPr>
            <a:r>
              <a:rPr lang="en-US" dirty="0"/>
              <a:t>Studies have shown that Road traffic accidents one of the biggest cause of death in many countries around the world</a:t>
            </a:r>
          </a:p>
          <a:p>
            <a:pPr marL="285750" indent="-285750">
              <a:buFont typeface="Arial" panose="020B0604020202020204" pitchFamily="34" charset="0"/>
              <a:buChar char="•"/>
            </a:pPr>
            <a:r>
              <a:rPr lang="en-US" dirty="0"/>
              <a:t>Driver dangerous behaviors are on of the major factors</a:t>
            </a:r>
            <a:endParaRPr lang="en-US" b="0" i="0" dirty="0">
              <a:solidFill>
                <a:srgbClr val="1F1F1F"/>
              </a:solidFill>
              <a:effectLst/>
              <a:latin typeface="ElsevierGulliver"/>
            </a:endParaRPr>
          </a:p>
          <a:p>
            <a:pPr marL="285750" indent="-285750">
              <a:buFont typeface="Arial" panose="020B0604020202020204" pitchFamily="34" charset="0"/>
              <a:buChar char="•"/>
            </a:pPr>
            <a:r>
              <a:rPr lang="en-US" dirty="0"/>
              <a:t>Also, Vehicle emissions are influenced by driving style</a:t>
            </a:r>
          </a:p>
        </p:txBody>
      </p:sp>
      <p:sp>
        <p:nvSpPr>
          <p:cNvPr id="3" name="TextBox 2">
            <a:extLst>
              <a:ext uri="{FF2B5EF4-FFF2-40B4-BE49-F238E27FC236}">
                <a16:creationId xmlns:a16="http://schemas.microsoft.com/office/drawing/2014/main" id="{EA427881-CF9A-E9FE-D0F6-254C44C0E5DA}"/>
              </a:ext>
            </a:extLst>
          </p:cNvPr>
          <p:cNvSpPr txBox="1"/>
          <p:nvPr/>
        </p:nvSpPr>
        <p:spPr>
          <a:xfrm>
            <a:off x="54904" y="5877370"/>
            <a:ext cx="12192000" cy="1015663"/>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err="1">
                <a:solidFill>
                  <a:srgbClr val="222222"/>
                </a:solidFill>
                <a:effectLst/>
                <a:latin typeface="Arial" panose="020B0604020202020204" pitchFamily="34" charset="0"/>
              </a:rPr>
              <a:t>Malekian</a:t>
            </a:r>
            <a:r>
              <a:rPr lang="en-US" sz="1200" b="0" i="0" dirty="0">
                <a:solidFill>
                  <a:srgbClr val="222222"/>
                </a:solidFill>
                <a:effectLst/>
                <a:latin typeface="Arial" panose="020B0604020202020204" pitchFamily="34" charset="0"/>
              </a:rPr>
              <a:t>, Reza, et al. "Design and implementation of a wireless OBD II fleet management system." </a:t>
            </a:r>
            <a:r>
              <a:rPr lang="en-US" sz="1200" b="0" i="1" dirty="0">
                <a:solidFill>
                  <a:srgbClr val="222222"/>
                </a:solidFill>
                <a:effectLst/>
                <a:latin typeface="Arial" panose="020B0604020202020204" pitchFamily="34" charset="0"/>
              </a:rPr>
              <a:t>IEEE Sensors Journal</a:t>
            </a:r>
            <a:r>
              <a:rPr lang="en-US" sz="1200" b="0" i="0" dirty="0">
                <a:solidFill>
                  <a:srgbClr val="222222"/>
                </a:solidFill>
                <a:effectLst/>
                <a:latin typeface="Arial" panose="020B0604020202020204" pitchFamily="34" charset="0"/>
              </a:rPr>
              <a:t> 17.4 (2016): 1154-1164.</a:t>
            </a:r>
          </a:p>
          <a:p>
            <a:pPr marL="285750" indent="-285750">
              <a:buFont typeface="Arial" panose="020B0604020202020204" pitchFamily="34" charset="0"/>
              <a:buChar char="•"/>
            </a:pPr>
            <a:r>
              <a:rPr lang="en-US" sz="1200" dirty="0"/>
              <a:t>L. </a:t>
            </a:r>
            <a:r>
              <a:rPr lang="en-US" sz="1200" dirty="0" err="1"/>
              <a:t>Aarts</a:t>
            </a:r>
            <a:r>
              <a:rPr lang="en-US" sz="1200" dirty="0"/>
              <a:t> and I. van </a:t>
            </a:r>
            <a:r>
              <a:rPr lang="en-US" sz="1200" dirty="0" err="1"/>
              <a:t>Schagen</a:t>
            </a:r>
            <a:r>
              <a:rPr lang="en-US" sz="1200" dirty="0"/>
              <a:t>, “Driving speed and the risk of road crashes: A review”, Accident Analysis &amp; Prevention, vol. 38, no. 2, pp. 215-224, 2006.</a:t>
            </a:r>
          </a:p>
          <a:p>
            <a:pPr marL="285750" indent="-285750">
              <a:buFont typeface="Arial" panose="020B0604020202020204" pitchFamily="34" charset="0"/>
              <a:buChar char="•"/>
            </a:pPr>
            <a:r>
              <a:rPr lang="en-US" sz="1200" dirty="0"/>
              <a:t>World Health </a:t>
            </a:r>
            <a:r>
              <a:rPr lang="en-US" sz="1200" dirty="0" err="1"/>
              <a:t>Organisation</a:t>
            </a:r>
            <a:r>
              <a:rPr lang="en-US" sz="1200" dirty="0"/>
              <a:t>, Fact Sheet: “The Top Ten Causes of Death,</a:t>
            </a:r>
          </a:p>
          <a:p>
            <a:pPr marL="285750" indent="-285750">
              <a:buFont typeface="Arial" panose="020B0604020202020204" pitchFamily="34" charset="0"/>
              <a:buChar char="•"/>
            </a:pPr>
            <a:r>
              <a:rPr lang="en-US" sz="1200" dirty="0"/>
              <a:t>no.310, May 2010</a:t>
            </a:r>
          </a:p>
          <a:p>
            <a:endParaRPr lang="en-US" sz="1200" dirty="0"/>
          </a:p>
        </p:txBody>
      </p:sp>
    </p:spTree>
    <p:extLst>
      <p:ext uri="{BB962C8B-B14F-4D97-AF65-F5344CB8AC3E}">
        <p14:creationId xmlns:p14="http://schemas.microsoft.com/office/powerpoint/2010/main" val="2710168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38BB-3A54-A9BC-87DD-A912A8DE07E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223A08-9D1F-7486-6A20-E1DB5D57BC92}"/>
              </a:ext>
            </a:extLst>
          </p:cNvPr>
          <p:cNvPicPr>
            <a:picLocks noGrp="1" noChangeAspect="1"/>
          </p:cNvPicPr>
          <p:nvPr>
            <p:ph idx="1"/>
          </p:nvPr>
        </p:nvPicPr>
        <p:blipFill>
          <a:blip r:embed="rId2"/>
          <a:stretch>
            <a:fillRect/>
          </a:stretch>
        </p:blipFill>
        <p:spPr>
          <a:xfrm>
            <a:off x="838201" y="332020"/>
            <a:ext cx="6750126" cy="4710727"/>
          </a:xfrm>
        </p:spPr>
      </p:pic>
    </p:spTree>
    <p:extLst>
      <p:ext uri="{BB962C8B-B14F-4D97-AF65-F5344CB8AC3E}">
        <p14:creationId xmlns:p14="http://schemas.microsoft.com/office/powerpoint/2010/main" val="180176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F9B-20F6-56BC-8C8C-CC50D6B397C9}"/>
              </a:ext>
            </a:extLst>
          </p:cNvPr>
          <p:cNvSpPr>
            <a:spLocks noGrp="1"/>
          </p:cNvSpPr>
          <p:nvPr>
            <p:ph type="title"/>
          </p:nvPr>
        </p:nvSpPr>
        <p:spPr>
          <a:xfrm>
            <a:off x="324255" y="-444500"/>
            <a:ext cx="11010900" cy="2427289"/>
          </a:xfrm>
        </p:spPr>
        <p:txBody>
          <a:bodyPr/>
          <a:lstStyle/>
          <a:p>
            <a:r>
              <a:rPr lang="en-US" dirty="0"/>
              <a:t>Proposed behavior detection solution:</a:t>
            </a:r>
          </a:p>
        </p:txBody>
      </p:sp>
      <p:pic>
        <p:nvPicPr>
          <p:cNvPr id="11" name="Content Placeholder 10">
            <a:extLst>
              <a:ext uri="{FF2B5EF4-FFF2-40B4-BE49-F238E27FC236}">
                <a16:creationId xmlns:a16="http://schemas.microsoft.com/office/drawing/2014/main" id="{25B3C148-02B3-2D24-16C7-DA82FB753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55" y="1292141"/>
            <a:ext cx="11543490" cy="4273718"/>
          </a:xfrm>
        </p:spPr>
      </p:pic>
    </p:spTree>
    <p:extLst>
      <p:ext uri="{BB962C8B-B14F-4D97-AF65-F5344CB8AC3E}">
        <p14:creationId xmlns:p14="http://schemas.microsoft.com/office/powerpoint/2010/main" val="35720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FE86-43BD-0CF9-C875-A782CD4E76EC}"/>
              </a:ext>
            </a:extLst>
          </p:cNvPr>
          <p:cNvSpPr>
            <a:spLocks noGrp="1"/>
          </p:cNvSpPr>
          <p:nvPr>
            <p:ph type="title"/>
          </p:nvPr>
        </p:nvSpPr>
        <p:spPr>
          <a:xfrm>
            <a:off x="125379" y="214008"/>
            <a:ext cx="11121417" cy="1325563"/>
          </a:xfrm>
        </p:spPr>
        <p:txBody>
          <a:bodyPr>
            <a:normAutofit/>
          </a:bodyPr>
          <a:lstStyle/>
          <a:p>
            <a:r>
              <a:rPr lang="en-US" dirty="0">
                <a:latin typeface="Times New Roman" panose="02020603050405020304" pitchFamily="18" charset="0"/>
                <a:cs typeface="Times New Roman" panose="02020603050405020304" pitchFamily="18" charset="0"/>
              </a:rPr>
              <a:t>Dataset: </a:t>
            </a:r>
            <a:r>
              <a:rPr lang="en-US" sz="2800" b="0" i="0" dirty="0">
                <a:solidFill>
                  <a:srgbClr val="333333"/>
                </a:solidFill>
                <a:effectLst/>
                <a:latin typeface="Times New Roman" panose="02020603050405020304" pitchFamily="18" charset="0"/>
                <a:cs typeface="Times New Roman" panose="02020603050405020304" pitchFamily="18" charset="0"/>
              </a:rPr>
              <a:t>UAH-</a:t>
            </a:r>
            <a:r>
              <a:rPr lang="en-US" sz="2800" b="0" i="0" dirty="0" err="1">
                <a:solidFill>
                  <a:srgbClr val="333333"/>
                </a:solidFill>
                <a:effectLst/>
                <a:latin typeface="Times New Roman" panose="02020603050405020304" pitchFamily="18" charset="0"/>
                <a:cs typeface="Times New Roman" panose="02020603050405020304" pitchFamily="18" charset="0"/>
              </a:rPr>
              <a:t>DriveSet</a:t>
            </a:r>
            <a:br>
              <a:rPr lang="en-US" sz="3600" b="0" i="0" dirty="0">
                <a:solidFill>
                  <a:srgbClr val="333333"/>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03B6F40-048C-E9EB-5AE6-0CBDC3B4CFE8}"/>
              </a:ext>
            </a:extLst>
          </p:cNvPr>
          <p:cNvPicPr>
            <a:picLocks noGrp="1" noChangeAspect="1"/>
          </p:cNvPicPr>
          <p:nvPr>
            <p:ph idx="1"/>
          </p:nvPr>
        </p:nvPicPr>
        <p:blipFill rotWithShape="1">
          <a:blip r:embed="rId3"/>
          <a:srcRect t="7230" b="5615"/>
          <a:stretch/>
        </p:blipFill>
        <p:spPr>
          <a:xfrm>
            <a:off x="5583677" y="214008"/>
            <a:ext cx="6375940" cy="2188724"/>
          </a:xfrm>
        </p:spPr>
      </p:pic>
      <p:sp>
        <p:nvSpPr>
          <p:cNvPr id="8" name="TextBox 7">
            <a:extLst>
              <a:ext uri="{FF2B5EF4-FFF2-40B4-BE49-F238E27FC236}">
                <a16:creationId xmlns:a16="http://schemas.microsoft.com/office/drawing/2014/main" id="{EF45397C-E383-7C47-22DE-8DA146DC5D93}"/>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4"/>
              </a:rPr>
              <a:t>[pdf]</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6043-C7D7-AC91-E128-C2FCC0F4059C}"/>
              </a:ext>
            </a:extLst>
          </p:cNvPr>
          <p:cNvSpPr txBox="1"/>
          <p:nvPr/>
        </p:nvSpPr>
        <p:spPr>
          <a:xfrm>
            <a:off x="0" y="1011678"/>
            <a:ext cx="12066622" cy="2345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captured by our driving monitoring app </a:t>
            </a:r>
            <a:r>
              <a:rPr lang="en-US" sz="2000" b="0" i="0" dirty="0" err="1">
                <a:solidFill>
                  <a:srgbClr val="333333"/>
                </a:solidFill>
                <a:effectLst/>
                <a:latin typeface="Times New Roman" panose="02020603050405020304" pitchFamily="18" charset="0"/>
                <a:cs typeface="Times New Roman" panose="02020603050405020304" pitchFamily="18" charset="0"/>
              </a:rPr>
              <a:t>DriveSafe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nSpc>
                <a:spcPct val="150000"/>
              </a:lnSpc>
            </a:pPr>
            <a:r>
              <a:rPr lang="en-US" sz="2000" b="0" i="0" dirty="0">
                <a:solidFill>
                  <a:srgbClr val="333333"/>
                </a:solidFill>
                <a:effectLst/>
                <a:latin typeface="Times New Roman" panose="02020603050405020304" pitchFamily="18" charset="0"/>
                <a:cs typeface="Times New Roman" panose="02020603050405020304" pitchFamily="18" charset="0"/>
              </a:rPr>
              <a:t>           rates each trip within 3 behavior models</a:t>
            </a:r>
          </a:p>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 </a:t>
            </a:r>
            <a:r>
              <a:rPr lang="en-US" sz="2000" i="0" dirty="0">
                <a:solidFill>
                  <a:srgbClr val="333333"/>
                </a:solidFill>
                <a:effectLst/>
                <a:latin typeface="Times New Roman" panose="02020603050405020304" pitchFamily="18" charset="0"/>
                <a:cs typeface="Times New Roman" panose="02020603050405020304" pitchFamily="18" charset="0"/>
              </a:rPr>
              <a:t>normal</a:t>
            </a:r>
            <a:r>
              <a:rPr lang="en-US" sz="2000" b="0" i="0" dirty="0">
                <a:solidFill>
                  <a:srgbClr val="333333"/>
                </a:solidFill>
                <a:effectLst/>
                <a:latin typeface="Times New Roman" panose="02020603050405020304" pitchFamily="18" charset="0"/>
                <a:cs typeface="Times New Roman" panose="02020603050405020304" pitchFamily="18" charset="0"/>
              </a:rPr>
              <a:t>, drowsy (distracted) and </a:t>
            </a:r>
            <a:r>
              <a:rPr lang="en-US" sz="2000" i="0" dirty="0">
                <a:solidFill>
                  <a:srgbClr val="333333"/>
                </a:solidFill>
                <a:effectLst/>
                <a:latin typeface="Times New Roman" panose="02020603050405020304" pitchFamily="18" charset="0"/>
                <a:cs typeface="Times New Roman" panose="02020603050405020304" pitchFamily="18" charset="0"/>
              </a:rPr>
              <a:t>aggressive</a:t>
            </a:r>
            <a:r>
              <a:rPr lang="en-US" sz="2000" b="0" i="0" dirty="0">
                <a:solidFill>
                  <a:srgbClr val="333333"/>
                </a:solidFill>
                <a:effectLst/>
                <a:latin typeface="Times New Roman" panose="02020603050405020304" pitchFamily="18" charset="0"/>
                <a:cs typeface="Times New Roman" panose="02020603050405020304" pitchFamily="18" charset="0"/>
              </a:rPr>
              <a:t> )</a:t>
            </a:r>
          </a:p>
          <a:p>
            <a:pPr>
              <a:lnSpc>
                <a:spcPct val="150000"/>
              </a:lnSpc>
            </a:pPr>
            <a:endParaRPr lang="en-US" sz="2000" dirty="0">
              <a:solidFill>
                <a:srgbClr val="333333"/>
              </a:solidFill>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4C6F11D-D4FC-F0C2-4BE1-A4EDE9269397}"/>
              </a:ext>
            </a:extLst>
          </p:cNvPr>
          <p:cNvPicPr>
            <a:picLocks noChangeAspect="1"/>
          </p:cNvPicPr>
          <p:nvPr/>
        </p:nvPicPr>
        <p:blipFill>
          <a:blip r:embed="rId5"/>
          <a:stretch>
            <a:fillRect/>
          </a:stretch>
        </p:blipFill>
        <p:spPr>
          <a:xfrm>
            <a:off x="5777029" y="3080689"/>
            <a:ext cx="6182588" cy="2019582"/>
          </a:xfrm>
          <a:prstGeom prst="rect">
            <a:avLst/>
          </a:prstGeom>
        </p:spPr>
      </p:pic>
      <p:pic>
        <p:nvPicPr>
          <p:cNvPr id="17" name="Picture 16">
            <a:extLst>
              <a:ext uri="{FF2B5EF4-FFF2-40B4-BE49-F238E27FC236}">
                <a16:creationId xmlns:a16="http://schemas.microsoft.com/office/drawing/2014/main" id="{EFE51685-9D95-56AB-DE60-FD3C98DAFDE6}"/>
              </a:ext>
            </a:extLst>
          </p:cNvPr>
          <p:cNvPicPr>
            <a:picLocks noChangeAspect="1"/>
          </p:cNvPicPr>
          <p:nvPr/>
        </p:nvPicPr>
        <p:blipFill rotWithShape="1">
          <a:blip r:embed="rId6"/>
          <a:srcRect l="2801" r="17059"/>
          <a:stretch/>
        </p:blipFill>
        <p:spPr>
          <a:xfrm>
            <a:off x="650672" y="2837030"/>
            <a:ext cx="2604327" cy="2635280"/>
          </a:xfrm>
          <a:prstGeom prst="rect">
            <a:avLst/>
          </a:prstGeom>
        </p:spPr>
      </p:pic>
      <p:pic>
        <p:nvPicPr>
          <p:cNvPr id="19" name="Picture 18">
            <a:extLst>
              <a:ext uri="{FF2B5EF4-FFF2-40B4-BE49-F238E27FC236}">
                <a16:creationId xmlns:a16="http://schemas.microsoft.com/office/drawing/2014/main" id="{3A1F0E78-1EC6-CA99-D9BE-1E1828F1FF75}"/>
              </a:ext>
            </a:extLst>
          </p:cNvPr>
          <p:cNvPicPr>
            <a:picLocks noChangeAspect="1"/>
          </p:cNvPicPr>
          <p:nvPr/>
        </p:nvPicPr>
        <p:blipFill rotWithShape="1">
          <a:blip r:embed="rId7"/>
          <a:srcRect l="2823" t="74017" r="78691" b="17100"/>
          <a:stretch/>
        </p:blipFill>
        <p:spPr>
          <a:xfrm>
            <a:off x="3254999" y="3153402"/>
            <a:ext cx="1563840" cy="407195"/>
          </a:xfrm>
          <a:prstGeom prst="rect">
            <a:avLst/>
          </a:prstGeom>
        </p:spPr>
      </p:pic>
      <p:pic>
        <p:nvPicPr>
          <p:cNvPr id="3" name="Picture 2">
            <a:extLst>
              <a:ext uri="{FF2B5EF4-FFF2-40B4-BE49-F238E27FC236}">
                <a16:creationId xmlns:a16="http://schemas.microsoft.com/office/drawing/2014/main" id="{B25AF215-7B60-ED55-C321-7065C2975407}"/>
              </a:ext>
            </a:extLst>
          </p:cNvPr>
          <p:cNvPicPr>
            <a:picLocks noChangeAspect="1"/>
          </p:cNvPicPr>
          <p:nvPr/>
        </p:nvPicPr>
        <p:blipFill rotWithShape="1">
          <a:blip r:embed="rId7"/>
          <a:srcRect l="2823" t="74017" r="78691" b="17100"/>
          <a:stretch/>
        </p:blipFill>
        <p:spPr>
          <a:xfrm>
            <a:off x="3254999" y="3529576"/>
            <a:ext cx="1563840" cy="407195"/>
          </a:xfrm>
          <a:prstGeom prst="rect">
            <a:avLst/>
          </a:prstGeom>
        </p:spPr>
      </p:pic>
      <p:pic>
        <p:nvPicPr>
          <p:cNvPr id="4" name="Picture 3">
            <a:extLst>
              <a:ext uri="{FF2B5EF4-FFF2-40B4-BE49-F238E27FC236}">
                <a16:creationId xmlns:a16="http://schemas.microsoft.com/office/drawing/2014/main" id="{470BE69B-8DF9-8CA2-D5A9-AF546D4417B2}"/>
              </a:ext>
            </a:extLst>
          </p:cNvPr>
          <p:cNvPicPr>
            <a:picLocks noChangeAspect="1"/>
          </p:cNvPicPr>
          <p:nvPr/>
        </p:nvPicPr>
        <p:blipFill rotWithShape="1">
          <a:blip r:embed="rId7"/>
          <a:srcRect l="2823" t="74017" r="78691" b="17100"/>
          <a:stretch/>
        </p:blipFill>
        <p:spPr>
          <a:xfrm>
            <a:off x="3254999" y="3867742"/>
            <a:ext cx="1563840" cy="407195"/>
          </a:xfrm>
          <a:prstGeom prst="rect">
            <a:avLst/>
          </a:prstGeom>
        </p:spPr>
      </p:pic>
      <p:pic>
        <p:nvPicPr>
          <p:cNvPr id="6" name="Picture 5">
            <a:extLst>
              <a:ext uri="{FF2B5EF4-FFF2-40B4-BE49-F238E27FC236}">
                <a16:creationId xmlns:a16="http://schemas.microsoft.com/office/drawing/2014/main" id="{2A780377-4917-E3E5-6F17-764BF09C778C}"/>
              </a:ext>
            </a:extLst>
          </p:cNvPr>
          <p:cNvPicPr>
            <a:picLocks noChangeAspect="1"/>
          </p:cNvPicPr>
          <p:nvPr/>
        </p:nvPicPr>
        <p:blipFill rotWithShape="1">
          <a:blip r:embed="rId7"/>
          <a:srcRect l="2823" t="74017" r="78691" b="17100"/>
          <a:stretch/>
        </p:blipFill>
        <p:spPr>
          <a:xfrm>
            <a:off x="3254999" y="4221323"/>
            <a:ext cx="1563840" cy="407195"/>
          </a:xfrm>
          <a:prstGeom prst="rect">
            <a:avLst/>
          </a:prstGeom>
        </p:spPr>
      </p:pic>
      <p:pic>
        <p:nvPicPr>
          <p:cNvPr id="7" name="Picture 6">
            <a:extLst>
              <a:ext uri="{FF2B5EF4-FFF2-40B4-BE49-F238E27FC236}">
                <a16:creationId xmlns:a16="http://schemas.microsoft.com/office/drawing/2014/main" id="{5EE3F531-E536-1965-B953-82FBA3816C28}"/>
              </a:ext>
            </a:extLst>
          </p:cNvPr>
          <p:cNvPicPr>
            <a:picLocks noChangeAspect="1"/>
          </p:cNvPicPr>
          <p:nvPr/>
        </p:nvPicPr>
        <p:blipFill rotWithShape="1">
          <a:blip r:embed="rId7"/>
          <a:srcRect l="2823" t="74017" r="78691" b="17100"/>
          <a:stretch/>
        </p:blipFill>
        <p:spPr>
          <a:xfrm>
            <a:off x="3254999" y="4521961"/>
            <a:ext cx="1563840" cy="407195"/>
          </a:xfrm>
          <a:prstGeom prst="rect">
            <a:avLst/>
          </a:prstGeom>
        </p:spPr>
      </p:pic>
      <p:pic>
        <p:nvPicPr>
          <p:cNvPr id="10" name="Picture 9">
            <a:extLst>
              <a:ext uri="{FF2B5EF4-FFF2-40B4-BE49-F238E27FC236}">
                <a16:creationId xmlns:a16="http://schemas.microsoft.com/office/drawing/2014/main" id="{0A5C9FD9-E24A-773C-D27F-4B1E23B67906}"/>
              </a:ext>
            </a:extLst>
          </p:cNvPr>
          <p:cNvPicPr>
            <a:picLocks noChangeAspect="1"/>
          </p:cNvPicPr>
          <p:nvPr/>
        </p:nvPicPr>
        <p:blipFill rotWithShape="1">
          <a:blip r:embed="rId7"/>
          <a:srcRect l="2823" t="74017" r="78691" b="17100"/>
          <a:stretch/>
        </p:blipFill>
        <p:spPr>
          <a:xfrm>
            <a:off x="3254999" y="4852325"/>
            <a:ext cx="1563840" cy="407195"/>
          </a:xfrm>
          <a:prstGeom prst="rect">
            <a:avLst/>
          </a:prstGeom>
        </p:spPr>
      </p:pic>
      <p:pic>
        <p:nvPicPr>
          <p:cNvPr id="11" name="Picture 10">
            <a:extLst>
              <a:ext uri="{FF2B5EF4-FFF2-40B4-BE49-F238E27FC236}">
                <a16:creationId xmlns:a16="http://schemas.microsoft.com/office/drawing/2014/main" id="{9C7D5C3E-7B04-DDD2-941B-F8B500897C95}"/>
              </a:ext>
            </a:extLst>
          </p:cNvPr>
          <p:cNvPicPr>
            <a:picLocks noChangeAspect="1"/>
          </p:cNvPicPr>
          <p:nvPr/>
        </p:nvPicPr>
        <p:blipFill rotWithShape="1">
          <a:blip r:embed="rId7"/>
          <a:srcRect l="2823" t="74017" r="78691" b="17100"/>
          <a:stretch/>
        </p:blipFill>
        <p:spPr>
          <a:xfrm>
            <a:off x="3254999" y="5181994"/>
            <a:ext cx="1563840" cy="407195"/>
          </a:xfrm>
          <a:prstGeom prst="rect">
            <a:avLst/>
          </a:prstGeom>
        </p:spPr>
      </p:pic>
    </p:spTree>
    <p:extLst>
      <p:ext uri="{BB962C8B-B14F-4D97-AF65-F5344CB8AC3E}">
        <p14:creationId xmlns:p14="http://schemas.microsoft.com/office/powerpoint/2010/main" val="1196762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FE86-43BD-0CF9-C875-A782CD4E76EC}"/>
              </a:ext>
            </a:extLst>
          </p:cNvPr>
          <p:cNvSpPr>
            <a:spLocks noGrp="1"/>
          </p:cNvSpPr>
          <p:nvPr>
            <p:ph type="title"/>
          </p:nvPr>
        </p:nvSpPr>
        <p:spPr>
          <a:xfrm>
            <a:off x="125379" y="214008"/>
            <a:ext cx="11121417" cy="1325563"/>
          </a:xfrm>
        </p:spPr>
        <p:txBody>
          <a:bodyPr>
            <a:normAutofit/>
          </a:bodyPr>
          <a:lstStyle/>
          <a:p>
            <a:r>
              <a:rPr lang="en-US" dirty="0">
                <a:latin typeface="Times New Roman" panose="02020603050405020304" pitchFamily="18" charset="0"/>
                <a:cs typeface="Times New Roman" panose="02020603050405020304" pitchFamily="18" charset="0"/>
              </a:rPr>
              <a:t>Dataset: </a:t>
            </a:r>
            <a:r>
              <a:rPr lang="en-US" sz="2800" b="0" i="0" dirty="0">
                <a:solidFill>
                  <a:srgbClr val="333333"/>
                </a:solidFill>
                <a:effectLst/>
                <a:latin typeface="Times New Roman" panose="02020603050405020304" pitchFamily="18" charset="0"/>
                <a:cs typeface="Times New Roman" panose="02020603050405020304" pitchFamily="18" charset="0"/>
              </a:rPr>
              <a:t>UAH-</a:t>
            </a:r>
            <a:r>
              <a:rPr lang="en-US" sz="2800" b="0" i="0" dirty="0" err="1">
                <a:solidFill>
                  <a:srgbClr val="333333"/>
                </a:solidFill>
                <a:effectLst/>
                <a:latin typeface="Times New Roman" panose="02020603050405020304" pitchFamily="18" charset="0"/>
                <a:cs typeface="Times New Roman" panose="02020603050405020304" pitchFamily="18" charset="0"/>
              </a:rPr>
              <a:t>DriveSet</a:t>
            </a:r>
            <a:br>
              <a:rPr lang="en-US" sz="3600" b="0" i="0" dirty="0">
                <a:solidFill>
                  <a:srgbClr val="333333"/>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03B6F40-048C-E9EB-5AE6-0CBDC3B4CFE8}"/>
              </a:ext>
            </a:extLst>
          </p:cNvPr>
          <p:cNvPicPr>
            <a:picLocks noGrp="1" noChangeAspect="1"/>
          </p:cNvPicPr>
          <p:nvPr>
            <p:ph idx="1"/>
          </p:nvPr>
        </p:nvPicPr>
        <p:blipFill rotWithShape="1">
          <a:blip r:embed="rId3"/>
          <a:srcRect t="7230" b="5615"/>
          <a:stretch/>
        </p:blipFill>
        <p:spPr>
          <a:xfrm>
            <a:off x="5583677" y="214008"/>
            <a:ext cx="6375940" cy="2188724"/>
          </a:xfrm>
        </p:spPr>
      </p:pic>
      <p:sp>
        <p:nvSpPr>
          <p:cNvPr id="8" name="TextBox 7">
            <a:extLst>
              <a:ext uri="{FF2B5EF4-FFF2-40B4-BE49-F238E27FC236}">
                <a16:creationId xmlns:a16="http://schemas.microsoft.com/office/drawing/2014/main" id="{EF45397C-E383-7C47-22DE-8DA146DC5D93}"/>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4"/>
              </a:rPr>
              <a:t>[pdf]</a:t>
            </a:r>
            <a:endParaRPr lang="en-US"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6043-C7D7-AC91-E128-C2FCC0F4059C}"/>
              </a:ext>
            </a:extLst>
          </p:cNvPr>
          <p:cNvSpPr txBox="1"/>
          <p:nvPr/>
        </p:nvSpPr>
        <p:spPr>
          <a:xfrm>
            <a:off x="50800" y="853359"/>
            <a:ext cx="5046980" cy="1421992"/>
          </a:xfrm>
          <a:prstGeom prst="rect">
            <a:avLst/>
          </a:prstGeom>
          <a:noFill/>
        </p:spPr>
        <p:txBody>
          <a:bodyPr wrap="square" rtlCol="0">
            <a:spAutoFit/>
          </a:bodyPr>
          <a:lstStyle/>
          <a:p>
            <a:pPr>
              <a:lnSpc>
                <a:spcPct val="150000"/>
              </a:lnSpc>
            </a:pPr>
            <a:r>
              <a:rPr lang="en-US" sz="2000" dirty="0">
                <a:solidFill>
                  <a:srgbClr val="333333"/>
                </a:solidFill>
                <a:latin typeface="Times New Roman" panose="02020603050405020304" pitchFamily="18" charset="0"/>
                <a:cs typeface="Times New Roman" panose="02020603050405020304" pitchFamily="18" charset="0"/>
              </a:rPr>
              <a:t>We only used I training and predicted two of the labels in the dataset which are normal and aggressive </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A619D5-2D0C-A492-2AC5-680248E6545F}"/>
              </a:ext>
            </a:extLst>
          </p:cNvPr>
          <p:cNvPicPr>
            <a:picLocks noChangeAspect="1"/>
          </p:cNvPicPr>
          <p:nvPr/>
        </p:nvPicPr>
        <p:blipFill rotWithShape="1">
          <a:blip r:embed="rId5"/>
          <a:srcRect t="48494"/>
          <a:stretch/>
        </p:blipFill>
        <p:spPr>
          <a:xfrm>
            <a:off x="6349696" y="3074073"/>
            <a:ext cx="4365929" cy="1127329"/>
          </a:xfrm>
          <a:prstGeom prst="rect">
            <a:avLst/>
          </a:prstGeom>
        </p:spPr>
      </p:pic>
      <p:pic>
        <p:nvPicPr>
          <p:cNvPr id="22" name="Picture 21">
            <a:extLst>
              <a:ext uri="{FF2B5EF4-FFF2-40B4-BE49-F238E27FC236}">
                <a16:creationId xmlns:a16="http://schemas.microsoft.com/office/drawing/2014/main" id="{7CC43A30-D9F5-B378-352A-AE2AAA3CC756}"/>
              </a:ext>
            </a:extLst>
          </p:cNvPr>
          <p:cNvPicPr>
            <a:picLocks noChangeAspect="1"/>
          </p:cNvPicPr>
          <p:nvPr/>
        </p:nvPicPr>
        <p:blipFill>
          <a:blip r:embed="rId6"/>
          <a:stretch>
            <a:fillRect/>
          </a:stretch>
        </p:blipFill>
        <p:spPr>
          <a:xfrm>
            <a:off x="1476375" y="2321797"/>
            <a:ext cx="3102510" cy="2548233"/>
          </a:xfrm>
          <a:prstGeom prst="rect">
            <a:avLst/>
          </a:prstGeom>
        </p:spPr>
      </p:pic>
      <p:pic>
        <p:nvPicPr>
          <p:cNvPr id="7" name="Picture 6">
            <a:extLst>
              <a:ext uri="{FF2B5EF4-FFF2-40B4-BE49-F238E27FC236}">
                <a16:creationId xmlns:a16="http://schemas.microsoft.com/office/drawing/2014/main" id="{C7679D1D-0447-3F5C-EEB0-8488091D93E4}"/>
              </a:ext>
            </a:extLst>
          </p:cNvPr>
          <p:cNvPicPr>
            <a:picLocks noChangeAspect="1"/>
          </p:cNvPicPr>
          <p:nvPr/>
        </p:nvPicPr>
        <p:blipFill>
          <a:blip r:embed="rId7"/>
          <a:stretch>
            <a:fillRect/>
          </a:stretch>
        </p:blipFill>
        <p:spPr>
          <a:xfrm>
            <a:off x="1476375" y="4894912"/>
            <a:ext cx="3102510" cy="1158080"/>
          </a:xfrm>
          <a:prstGeom prst="rect">
            <a:avLst/>
          </a:prstGeom>
        </p:spPr>
      </p:pic>
      <p:pic>
        <p:nvPicPr>
          <p:cNvPr id="11" name="Picture 10">
            <a:extLst>
              <a:ext uri="{FF2B5EF4-FFF2-40B4-BE49-F238E27FC236}">
                <a16:creationId xmlns:a16="http://schemas.microsoft.com/office/drawing/2014/main" id="{5CCC30B2-04C9-C39B-1C50-53A2969A1CD7}"/>
              </a:ext>
            </a:extLst>
          </p:cNvPr>
          <p:cNvPicPr>
            <a:picLocks noChangeAspect="1"/>
          </p:cNvPicPr>
          <p:nvPr/>
        </p:nvPicPr>
        <p:blipFill rotWithShape="1">
          <a:blip r:embed="rId8"/>
          <a:srcRect b="50891"/>
          <a:stretch/>
        </p:blipFill>
        <p:spPr>
          <a:xfrm>
            <a:off x="6349696" y="3940813"/>
            <a:ext cx="4365928" cy="1074858"/>
          </a:xfrm>
          <a:prstGeom prst="rect">
            <a:avLst/>
          </a:prstGeom>
        </p:spPr>
      </p:pic>
    </p:spTree>
    <p:extLst>
      <p:ext uri="{BB962C8B-B14F-4D97-AF65-F5344CB8AC3E}">
        <p14:creationId xmlns:p14="http://schemas.microsoft.com/office/powerpoint/2010/main" val="140773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59D-3BC8-5693-B9C7-BE0FDE23EB31}"/>
              </a:ext>
            </a:extLst>
          </p:cNvPr>
          <p:cNvSpPr>
            <a:spLocks noGrp="1"/>
          </p:cNvSpPr>
          <p:nvPr>
            <p:ph type="title"/>
          </p:nvPr>
        </p:nvSpPr>
        <p:spPr>
          <a:xfrm>
            <a:off x="327660" y="274161"/>
            <a:ext cx="10515600" cy="1325563"/>
          </a:xfrm>
        </p:spPr>
        <p:txBody>
          <a:bodyPr/>
          <a:lstStyle/>
          <a:p>
            <a:r>
              <a:rPr lang="en-US" dirty="0"/>
              <a:t>LSTM Algorithm:</a:t>
            </a:r>
          </a:p>
        </p:txBody>
      </p:sp>
      <p:sp>
        <p:nvSpPr>
          <p:cNvPr id="3" name="Content Placeholder 2">
            <a:extLst>
              <a:ext uri="{FF2B5EF4-FFF2-40B4-BE49-F238E27FC236}">
                <a16:creationId xmlns:a16="http://schemas.microsoft.com/office/drawing/2014/main" id="{325C35D3-6E54-53B9-5C76-7505BA714FF2}"/>
              </a:ext>
            </a:extLst>
          </p:cNvPr>
          <p:cNvSpPr>
            <a:spLocks noGrp="1"/>
          </p:cNvSpPr>
          <p:nvPr>
            <p:ph idx="1"/>
          </p:nvPr>
        </p:nvSpPr>
        <p:spPr>
          <a:xfrm>
            <a:off x="657225" y="1641951"/>
            <a:ext cx="10515600" cy="1981359"/>
          </a:xfrm>
        </p:spPr>
        <p:txBody>
          <a:bodyPr/>
          <a:lstStyle/>
          <a:p>
            <a:r>
              <a:rPr lang="en-US" dirty="0"/>
              <a:t>Before feeding to the algorithm, Data preprocessing :</a:t>
            </a:r>
          </a:p>
          <a:p>
            <a:pPr lvl="1"/>
            <a:r>
              <a:rPr lang="en-US" dirty="0"/>
              <a:t>Split each trip and make then independent.</a:t>
            </a:r>
          </a:p>
          <a:p>
            <a:pPr lvl="1"/>
            <a:r>
              <a:rPr lang="en-US" dirty="0"/>
              <a:t>The time difference rather than stamps</a:t>
            </a:r>
          </a:p>
          <a:p>
            <a:pPr lvl="1"/>
            <a:r>
              <a:rPr lang="en-US" dirty="0"/>
              <a:t>Long and late were normalized </a:t>
            </a:r>
          </a:p>
          <a:p>
            <a:pPr marL="457200" lvl="1" indent="0">
              <a:buNone/>
            </a:pPr>
            <a:endParaRPr lang="en-US" dirty="0"/>
          </a:p>
          <a:p>
            <a:pPr marL="457200" lvl="1" indent="0">
              <a:buNone/>
            </a:pPr>
            <a:endParaRPr lang="en-US" b="1" dirty="0"/>
          </a:p>
          <a:p>
            <a:pPr marL="457200" lvl="1" indent="0">
              <a:buNone/>
            </a:pPr>
            <a:endParaRPr lang="en-US" dirty="0"/>
          </a:p>
        </p:txBody>
      </p:sp>
      <p:sp>
        <p:nvSpPr>
          <p:cNvPr id="6" name="TextBox 5">
            <a:extLst>
              <a:ext uri="{FF2B5EF4-FFF2-40B4-BE49-F238E27FC236}">
                <a16:creationId xmlns:a16="http://schemas.microsoft.com/office/drawing/2014/main" id="{11ACC6E6-742B-A73C-7603-95B68FA2A1F0}"/>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2"/>
              </a:rPr>
              <a:t>[pdf]</a:t>
            </a:r>
            <a:endParaRPr lang="en-US" sz="12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735E5F2-B88F-D74B-F00E-D85FCC252FE6}"/>
              </a:ext>
            </a:extLst>
          </p:cNvPr>
          <p:cNvSpPr txBox="1">
            <a:spLocks/>
          </p:cNvSpPr>
          <p:nvPr/>
        </p:nvSpPr>
        <p:spPr>
          <a:xfrm>
            <a:off x="657225" y="3939698"/>
            <a:ext cx="10515600" cy="1981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a:t>
            </a:r>
          </a:p>
          <a:p>
            <a:pPr lvl="1"/>
            <a:r>
              <a:rPr lang="en-US" dirty="0"/>
              <a:t>Each trip was fed into the model separately.</a:t>
            </a:r>
          </a:p>
          <a:p>
            <a:pPr marL="457200" lvl="1" indent="0">
              <a:buNone/>
            </a:pPr>
            <a:r>
              <a:rPr lang="en-US" dirty="0"/>
              <a:t>        </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b="1" dirty="0"/>
          </a:p>
          <a:p>
            <a:pPr marL="457200" lvl="1" indent="0">
              <a:buFont typeface="Arial" panose="020B0604020202020204" pitchFamily="34" charset="0"/>
              <a:buNone/>
            </a:pPr>
            <a:endParaRPr lang="en-US" dirty="0"/>
          </a:p>
        </p:txBody>
      </p:sp>
    </p:spTree>
    <p:extLst>
      <p:ext uri="{BB962C8B-B14F-4D97-AF65-F5344CB8AC3E}">
        <p14:creationId xmlns:p14="http://schemas.microsoft.com/office/powerpoint/2010/main" val="61103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59D-3BC8-5693-B9C7-BE0FDE23EB31}"/>
              </a:ext>
            </a:extLst>
          </p:cNvPr>
          <p:cNvSpPr>
            <a:spLocks noGrp="1"/>
          </p:cNvSpPr>
          <p:nvPr>
            <p:ph type="title"/>
          </p:nvPr>
        </p:nvSpPr>
        <p:spPr>
          <a:xfrm>
            <a:off x="327660" y="274161"/>
            <a:ext cx="10515600" cy="1325563"/>
          </a:xfrm>
        </p:spPr>
        <p:txBody>
          <a:bodyPr/>
          <a:lstStyle/>
          <a:p>
            <a:r>
              <a:rPr lang="en-US" dirty="0"/>
              <a:t>LSTM Algorithm:</a:t>
            </a:r>
          </a:p>
        </p:txBody>
      </p:sp>
      <p:sp>
        <p:nvSpPr>
          <p:cNvPr id="3" name="Content Placeholder 2">
            <a:extLst>
              <a:ext uri="{FF2B5EF4-FFF2-40B4-BE49-F238E27FC236}">
                <a16:creationId xmlns:a16="http://schemas.microsoft.com/office/drawing/2014/main" id="{325C35D3-6E54-53B9-5C76-7505BA714FF2}"/>
              </a:ext>
            </a:extLst>
          </p:cNvPr>
          <p:cNvSpPr>
            <a:spLocks noGrp="1"/>
          </p:cNvSpPr>
          <p:nvPr>
            <p:ph idx="1"/>
          </p:nvPr>
        </p:nvSpPr>
        <p:spPr>
          <a:xfrm>
            <a:off x="657225" y="1641951"/>
            <a:ext cx="10515600" cy="1981359"/>
          </a:xfrm>
        </p:spPr>
        <p:txBody>
          <a:bodyPr/>
          <a:lstStyle/>
          <a:p>
            <a:r>
              <a:rPr lang="en-US" dirty="0"/>
              <a:t>Results on test data:</a:t>
            </a:r>
          </a:p>
          <a:p>
            <a:pPr marL="457200" lvl="1" indent="0">
              <a:buNone/>
            </a:pPr>
            <a:endParaRPr lang="en-US" dirty="0"/>
          </a:p>
          <a:p>
            <a:pPr marL="457200" lvl="1" indent="0">
              <a:buNone/>
            </a:pPr>
            <a:endParaRPr lang="en-US" b="1" dirty="0"/>
          </a:p>
          <a:p>
            <a:pPr marL="457200" lvl="1" indent="0">
              <a:buNone/>
            </a:pPr>
            <a:endParaRPr lang="en-US" dirty="0"/>
          </a:p>
        </p:txBody>
      </p:sp>
      <p:sp>
        <p:nvSpPr>
          <p:cNvPr id="6" name="TextBox 5">
            <a:extLst>
              <a:ext uri="{FF2B5EF4-FFF2-40B4-BE49-F238E27FC236}">
                <a16:creationId xmlns:a16="http://schemas.microsoft.com/office/drawing/2014/main" id="{11ACC6E6-742B-A73C-7603-95B68FA2A1F0}"/>
              </a:ext>
            </a:extLst>
          </p:cNvPr>
          <p:cNvSpPr txBox="1"/>
          <p:nvPr/>
        </p:nvSpPr>
        <p:spPr>
          <a:xfrm>
            <a:off x="50800" y="6297716"/>
            <a:ext cx="12141200" cy="523220"/>
          </a:xfrm>
          <a:prstGeom prst="rect">
            <a:avLst/>
          </a:prstGeom>
          <a:noFill/>
        </p:spPr>
        <p:txBody>
          <a:bodyPr wrap="square" rtlCol="0">
            <a:spAutoFit/>
          </a:bodyPr>
          <a:lstStyle/>
          <a:p>
            <a:pPr algn="ctr"/>
            <a:r>
              <a:rPr lang="en-US" sz="1200" b="0" i="0" dirty="0">
                <a:solidFill>
                  <a:srgbClr val="333333"/>
                </a:solidFill>
                <a:effectLst/>
                <a:latin typeface="Times New Roman" panose="02020603050405020304" pitchFamily="18" charset="0"/>
                <a:cs typeface="Times New Roman" panose="02020603050405020304" pitchFamily="18" charset="0"/>
              </a:rPr>
              <a:t>E. </a:t>
            </a:r>
            <a:r>
              <a:rPr lang="en-US" sz="1200" b="0" i="0" dirty="0" err="1">
                <a:solidFill>
                  <a:srgbClr val="333333"/>
                </a:solidFill>
                <a:effectLst/>
                <a:latin typeface="Times New Roman" panose="02020603050405020304" pitchFamily="18" charset="0"/>
                <a:cs typeface="Times New Roman" panose="02020603050405020304" pitchFamily="18" charset="0"/>
              </a:rPr>
              <a:t>Romera</a:t>
            </a:r>
            <a:r>
              <a:rPr lang="en-US" sz="1200" b="0" i="0" dirty="0">
                <a:solidFill>
                  <a:srgbClr val="333333"/>
                </a:solidFill>
                <a:effectLst/>
                <a:latin typeface="Times New Roman" panose="02020603050405020304" pitchFamily="18" charset="0"/>
                <a:cs typeface="Times New Roman" panose="02020603050405020304" pitchFamily="18" charset="0"/>
              </a:rPr>
              <a:t>, L.M. </a:t>
            </a:r>
            <a:r>
              <a:rPr lang="en-US" sz="1200" b="0" i="0" dirty="0" err="1">
                <a:solidFill>
                  <a:srgbClr val="333333"/>
                </a:solidFill>
                <a:effectLst/>
                <a:latin typeface="Times New Roman" panose="02020603050405020304" pitchFamily="18" charset="0"/>
                <a:cs typeface="Times New Roman" panose="02020603050405020304" pitchFamily="18" charset="0"/>
              </a:rPr>
              <a:t>Bergasa</a:t>
            </a:r>
            <a:r>
              <a:rPr lang="en-US" sz="1200" b="0" i="0" dirty="0">
                <a:solidFill>
                  <a:srgbClr val="333333"/>
                </a:solidFill>
                <a:effectLst/>
                <a:latin typeface="Times New Roman" panose="02020603050405020304" pitchFamily="18" charset="0"/>
                <a:cs typeface="Times New Roman" panose="02020603050405020304" pitchFamily="18" charset="0"/>
              </a:rPr>
              <a:t> and R. Arroyo, "Need Data for Driving Behavior Analysis? Presenting the Public UAH-</a:t>
            </a:r>
            <a:r>
              <a:rPr lang="en-US" sz="1200" b="0" i="0" dirty="0" err="1">
                <a:solidFill>
                  <a:srgbClr val="333333"/>
                </a:solidFill>
                <a:effectLst/>
                <a:latin typeface="Times New Roman" panose="02020603050405020304" pitchFamily="18" charset="0"/>
                <a:cs typeface="Times New Roman" panose="02020603050405020304" pitchFamily="18" charset="0"/>
              </a:rPr>
              <a:t>DriveSet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400" b="1" i="0" dirty="0">
                <a:solidFill>
                  <a:srgbClr val="333333"/>
                </a:solidFill>
                <a:effectLst/>
                <a:latin typeface="Times New Roman" panose="02020603050405020304" pitchFamily="18" charset="0"/>
                <a:cs typeface="Times New Roman" panose="02020603050405020304" pitchFamily="18" charset="0"/>
              </a:rPr>
              <a:t>IEEE</a:t>
            </a:r>
            <a:r>
              <a:rPr lang="en-US" sz="1600" b="1" i="0" dirty="0">
                <a:solidFill>
                  <a:srgbClr val="333333"/>
                </a:solidFill>
                <a:effectLst/>
                <a:latin typeface="Times New Roman" panose="02020603050405020304" pitchFamily="18" charset="0"/>
                <a:cs typeface="Times New Roman" panose="02020603050405020304" pitchFamily="18" charset="0"/>
              </a:rPr>
              <a:t> </a:t>
            </a:r>
            <a:r>
              <a:rPr lang="en-US" sz="1200" b="0" i="0" dirty="0">
                <a:solidFill>
                  <a:srgbClr val="333333"/>
                </a:solidFill>
                <a:effectLst/>
                <a:latin typeface="Times New Roman" panose="02020603050405020304" pitchFamily="18" charset="0"/>
                <a:cs typeface="Times New Roman" panose="02020603050405020304" pitchFamily="18" charset="0"/>
              </a:rPr>
              <a:t>International Conference on Intelligent Transportation Systems (ITSC), pp. 387-392, Rio de Janeiro (Brazil), November </a:t>
            </a:r>
            <a:r>
              <a:rPr lang="en-US" sz="1200" b="1" i="0" dirty="0">
                <a:solidFill>
                  <a:srgbClr val="333333"/>
                </a:solidFill>
                <a:effectLst/>
                <a:latin typeface="Times New Roman" panose="02020603050405020304" pitchFamily="18" charset="0"/>
                <a:cs typeface="Times New Roman" panose="02020603050405020304" pitchFamily="18" charset="0"/>
              </a:rPr>
              <a:t>2016</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0" i="0" u="none" strike="noStrike" dirty="0">
                <a:solidFill>
                  <a:srgbClr val="428BCA"/>
                </a:solidFill>
                <a:effectLst/>
                <a:latin typeface="Times New Roman" panose="02020603050405020304" pitchFamily="18" charset="0"/>
                <a:cs typeface="Times New Roman" panose="02020603050405020304" pitchFamily="18" charset="0"/>
                <a:hlinkClick r:id="rId2"/>
              </a:rPr>
              <a:t>[pdf]</a:t>
            </a: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666A8D-B345-362C-FF6E-D7A6F350C049}"/>
              </a:ext>
            </a:extLst>
          </p:cNvPr>
          <p:cNvPicPr>
            <a:picLocks noChangeAspect="1"/>
          </p:cNvPicPr>
          <p:nvPr/>
        </p:nvPicPr>
        <p:blipFill>
          <a:blip r:embed="rId3"/>
          <a:stretch>
            <a:fillRect/>
          </a:stretch>
        </p:blipFill>
        <p:spPr>
          <a:xfrm>
            <a:off x="657225" y="2366011"/>
            <a:ext cx="5172075" cy="3360418"/>
          </a:xfrm>
          <a:prstGeom prst="rect">
            <a:avLst/>
          </a:prstGeom>
        </p:spPr>
      </p:pic>
      <p:pic>
        <p:nvPicPr>
          <p:cNvPr id="9" name="Picture 8">
            <a:extLst>
              <a:ext uri="{FF2B5EF4-FFF2-40B4-BE49-F238E27FC236}">
                <a16:creationId xmlns:a16="http://schemas.microsoft.com/office/drawing/2014/main" id="{4E2ADEEF-BA4E-848D-664C-2B59855FF3C8}"/>
              </a:ext>
            </a:extLst>
          </p:cNvPr>
          <p:cNvPicPr>
            <a:picLocks noChangeAspect="1"/>
          </p:cNvPicPr>
          <p:nvPr/>
        </p:nvPicPr>
        <p:blipFill>
          <a:blip r:embed="rId4"/>
          <a:stretch>
            <a:fillRect/>
          </a:stretch>
        </p:blipFill>
        <p:spPr>
          <a:xfrm>
            <a:off x="5726777" y="0"/>
            <a:ext cx="6137563" cy="5063490"/>
          </a:xfrm>
          <a:prstGeom prst="rect">
            <a:avLst/>
          </a:prstGeom>
        </p:spPr>
      </p:pic>
    </p:spTree>
    <p:extLst>
      <p:ext uri="{BB962C8B-B14F-4D97-AF65-F5344CB8AC3E}">
        <p14:creationId xmlns:p14="http://schemas.microsoft.com/office/powerpoint/2010/main" val="413306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ED67-9D15-90FA-3CC4-9065DB0CE7F1}"/>
              </a:ext>
            </a:extLst>
          </p:cNvPr>
          <p:cNvSpPr>
            <a:spLocks noGrp="1"/>
          </p:cNvSpPr>
          <p:nvPr>
            <p:ph type="title"/>
          </p:nvPr>
        </p:nvSpPr>
        <p:spPr>
          <a:xfrm>
            <a:off x="368300" y="215901"/>
            <a:ext cx="10985500" cy="1474788"/>
          </a:xfrm>
        </p:spPr>
        <p:txBody>
          <a:bodyPr>
            <a:normAutofit/>
          </a:bodyPr>
          <a:lstStyle/>
          <a:p>
            <a:r>
              <a:rPr lang="en-US" sz="3600" i="0" dirty="0">
                <a:effectLst/>
                <a:latin typeface="Times New Roman" panose="02020603050405020304" pitchFamily="18" charset="0"/>
                <a:cs typeface="Times New Roman" panose="02020603050405020304" pitchFamily="18" charset="0"/>
              </a:rPr>
              <a:t>Honda Research Institution Driving Dataset (HDD):</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B65F32-794C-2AED-47BB-3B91F3A28A8E}"/>
              </a:ext>
            </a:extLst>
          </p:cNvPr>
          <p:cNvSpPr>
            <a:spLocks noGrp="1"/>
          </p:cNvSpPr>
          <p:nvPr>
            <p:ph idx="1"/>
          </p:nvPr>
        </p:nvSpPr>
        <p:spPr/>
        <p:txBody>
          <a:bodyPr/>
          <a:lstStyle/>
          <a:p>
            <a:r>
              <a:rPr lang="en-US" dirty="0"/>
              <a:t>104 hours of real human driving</a:t>
            </a:r>
          </a:p>
          <a:p>
            <a:pPr lvl="1"/>
            <a:r>
              <a:rPr lang="en-US" dirty="0"/>
              <a:t>Videos </a:t>
            </a:r>
          </a:p>
          <a:p>
            <a:pPr lvl="1"/>
            <a:r>
              <a:rPr lang="en-US" dirty="0"/>
              <a:t>Sensors.</a:t>
            </a:r>
          </a:p>
        </p:txBody>
      </p:sp>
      <p:pic>
        <p:nvPicPr>
          <p:cNvPr id="5" name="Picture 4">
            <a:extLst>
              <a:ext uri="{FF2B5EF4-FFF2-40B4-BE49-F238E27FC236}">
                <a16:creationId xmlns:a16="http://schemas.microsoft.com/office/drawing/2014/main" id="{4C176673-8B93-E0BD-2A37-4440935FD061}"/>
              </a:ext>
            </a:extLst>
          </p:cNvPr>
          <p:cNvPicPr>
            <a:picLocks noChangeAspect="1"/>
          </p:cNvPicPr>
          <p:nvPr/>
        </p:nvPicPr>
        <p:blipFill>
          <a:blip r:embed="rId3"/>
          <a:stretch>
            <a:fillRect/>
          </a:stretch>
        </p:blipFill>
        <p:spPr>
          <a:xfrm>
            <a:off x="487017" y="3124864"/>
            <a:ext cx="10866783" cy="3394785"/>
          </a:xfrm>
          <a:prstGeom prst="rect">
            <a:avLst/>
          </a:prstGeom>
        </p:spPr>
      </p:pic>
    </p:spTree>
    <p:extLst>
      <p:ext uri="{BB962C8B-B14F-4D97-AF65-F5344CB8AC3E}">
        <p14:creationId xmlns:p14="http://schemas.microsoft.com/office/powerpoint/2010/main" val="310612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C572-AF3E-7E76-8160-174AD49FA4C2}"/>
              </a:ext>
            </a:extLst>
          </p:cNvPr>
          <p:cNvSpPr>
            <a:spLocks noGrp="1"/>
          </p:cNvSpPr>
          <p:nvPr>
            <p:ph type="title"/>
          </p:nvPr>
        </p:nvSpPr>
        <p:spPr>
          <a:xfrm>
            <a:off x="148590" y="-765809"/>
            <a:ext cx="11353800" cy="2639378"/>
          </a:xfrm>
        </p:spPr>
        <p:txBody>
          <a:bodyPr>
            <a:normAutofit/>
          </a:bodyPr>
          <a:lstStyle/>
          <a:p>
            <a:r>
              <a:rPr lang="en-US" sz="3600" dirty="0">
                <a:latin typeface="Times New Roman" panose="02020603050405020304" pitchFamily="18" charset="0"/>
                <a:cs typeface="Times New Roman" panose="02020603050405020304" pitchFamily="18" charset="0"/>
              </a:rPr>
              <a:t> tests:</a:t>
            </a:r>
          </a:p>
        </p:txBody>
      </p:sp>
      <p:pic>
        <p:nvPicPr>
          <p:cNvPr id="6" name="Picture 5">
            <a:extLst>
              <a:ext uri="{FF2B5EF4-FFF2-40B4-BE49-F238E27FC236}">
                <a16:creationId xmlns:a16="http://schemas.microsoft.com/office/drawing/2014/main" id="{E5D6F14B-9AE5-C0A0-D93C-CB766A7535E2}"/>
              </a:ext>
            </a:extLst>
          </p:cNvPr>
          <p:cNvPicPr>
            <a:picLocks noChangeAspect="1"/>
          </p:cNvPicPr>
          <p:nvPr/>
        </p:nvPicPr>
        <p:blipFill>
          <a:blip r:embed="rId2"/>
          <a:stretch>
            <a:fillRect/>
          </a:stretch>
        </p:blipFill>
        <p:spPr>
          <a:xfrm>
            <a:off x="2495550" y="-13037"/>
            <a:ext cx="2635250" cy="2162069"/>
          </a:xfrm>
          <a:prstGeom prst="rect">
            <a:avLst/>
          </a:prstGeom>
        </p:spPr>
      </p:pic>
      <p:pic>
        <p:nvPicPr>
          <p:cNvPr id="8" name="Picture 7">
            <a:extLst>
              <a:ext uri="{FF2B5EF4-FFF2-40B4-BE49-F238E27FC236}">
                <a16:creationId xmlns:a16="http://schemas.microsoft.com/office/drawing/2014/main" id="{7C0ADC12-D514-7CD5-D940-CF4FDAFBEB33}"/>
              </a:ext>
            </a:extLst>
          </p:cNvPr>
          <p:cNvPicPr>
            <a:picLocks noChangeAspect="1"/>
          </p:cNvPicPr>
          <p:nvPr/>
        </p:nvPicPr>
        <p:blipFill>
          <a:blip r:embed="rId3"/>
          <a:stretch>
            <a:fillRect/>
          </a:stretch>
        </p:blipFill>
        <p:spPr>
          <a:xfrm>
            <a:off x="5791200" y="0"/>
            <a:ext cx="2415540" cy="2135997"/>
          </a:xfrm>
          <a:prstGeom prst="rect">
            <a:avLst/>
          </a:prstGeom>
        </p:spPr>
      </p:pic>
      <p:pic>
        <p:nvPicPr>
          <p:cNvPr id="11" name="Picture 10">
            <a:extLst>
              <a:ext uri="{FF2B5EF4-FFF2-40B4-BE49-F238E27FC236}">
                <a16:creationId xmlns:a16="http://schemas.microsoft.com/office/drawing/2014/main" id="{4140AFC2-9FC8-CFCA-1A57-4D93DE9AFB2E}"/>
              </a:ext>
            </a:extLst>
          </p:cNvPr>
          <p:cNvPicPr>
            <a:picLocks noChangeAspect="1"/>
          </p:cNvPicPr>
          <p:nvPr/>
        </p:nvPicPr>
        <p:blipFill>
          <a:blip r:embed="rId4"/>
          <a:stretch>
            <a:fillRect/>
          </a:stretch>
        </p:blipFill>
        <p:spPr>
          <a:xfrm>
            <a:off x="9231630" y="34609"/>
            <a:ext cx="2166164" cy="2134025"/>
          </a:xfrm>
          <a:prstGeom prst="rect">
            <a:avLst/>
          </a:prstGeom>
        </p:spPr>
      </p:pic>
      <p:pic>
        <p:nvPicPr>
          <p:cNvPr id="15" name="Picture 14">
            <a:extLst>
              <a:ext uri="{FF2B5EF4-FFF2-40B4-BE49-F238E27FC236}">
                <a16:creationId xmlns:a16="http://schemas.microsoft.com/office/drawing/2014/main" id="{39DFE15E-B4D0-C9F5-9C8F-F9E23F2A804E}"/>
              </a:ext>
            </a:extLst>
          </p:cNvPr>
          <p:cNvPicPr>
            <a:picLocks noChangeAspect="1"/>
          </p:cNvPicPr>
          <p:nvPr/>
        </p:nvPicPr>
        <p:blipFill>
          <a:blip r:embed="rId5"/>
          <a:stretch>
            <a:fillRect/>
          </a:stretch>
        </p:blipFill>
        <p:spPr>
          <a:xfrm>
            <a:off x="1059346" y="2278911"/>
            <a:ext cx="10622989" cy="4544479"/>
          </a:xfrm>
          <a:prstGeom prst="rect">
            <a:avLst/>
          </a:prstGeom>
        </p:spPr>
      </p:pic>
    </p:spTree>
    <p:extLst>
      <p:ext uri="{BB962C8B-B14F-4D97-AF65-F5344CB8AC3E}">
        <p14:creationId xmlns:p14="http://schemas.microsoft.com/office/powerpoint/2010/main" val="260594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4563-8098-3EFB-B8FA-1F2BA73A4057}"/>
              </a:ext>
            </a:extLst>
          </p:cNvPr>
          <p:cNvSpPr>
            <a:spLocks noGrp="1"/>
          </p:cNvSpPr>
          <p:nvPr>
            <p:ph type="title"/>
          </p:nvPr>
        </p:nvSpPr>
        <p:spPr/>
        <p:txBody>
          <a:bodyPr/>
          <a:lstStyle/>
          <a:p>
            <a:r>
              <a:rPr lang="en-US" dirty="0"/>
              <a:t>Integration testing:</a:t>
            </a:r>
          </a:p>
        </p:txBody>
      </p:sp>
      <p:sp>
        <p:nvSpPr>
          <p:cNvPr id="3" name="Content Placeholder 2">
            <a:extLst>
              <a:ext uri="{FF2B5EF4-FFF2-40B4-BE49-F238E27FC236}">
                <a16:creationId xmlns:a16="http://schemas.microsoft.com/office/drawing/2014/main" id="{ADBCD1B9-9C6B-D3BA-79AC-59175DCCE3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95422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DFF0-D53E-8A4B-D2A5-5173039FFF48}"/>
              </a:ext>
            </a:extLst>
          </p:cNvPr>
          <p:cNvSpPr>
            <a:spLocks noGrp="1"/>
          </p:cNvSpPr>
          <p:nvPr>
            <p:ph type="title"/>
          </p:nvPr>
        </p:nvSpPr>
        <p:spPr/>
        <p:txBody>
          <a:bodyPr/>
          <a:lstStyle/>
          <a:p>
            <a:r>
              <a:rPr lang="en-US" dirty="0"/>
              <a:t>Deployment: Microsoft Azure (best PAAS)</a:t>
            </a:r>
          </a:p>
        </p:txBody>
      </p:sp>
      <p:sp>
        <p:nvSpPr>
          <p:cNvPr id="3" name="Content Placeholder 2">
            <a:extLst>
              <a:ext uri="{FF2B5EF4-FFF2-40B4-BE49-F238E27FC236}">
                <a16:creationId xmlns:a16="http://schemas.microsoft.com/office/drawing/2014/main" id="{9E9357AB-9763-E4E9-E3A0-EF17F5AF6285}"/>
              </a:ext>
            </a:extLst>
          </p:cNvPr>
          <p:cNvSpPr>
            <a:spLocks noGrp="1"/>
          </p:cNvSpPr>
          <p:nvPr>
            <p:ph idx="1"/>
          </p:nvPr>
        </p:nvSpPr>
        <p:spPr/>
        <p:txBody>
          <a:bodyPr/>
          <a:lstStyle/>
          <a:p>
            <a:r>
              <a:rPr lang="en-US" dirty="0"/>
              <a:t>Docker =&gt; Azure Cloud</a:t>
            </a:r>
          </a:p>
        </p:txBody>
      </p:sp>
    </p:spTree>
    <p:extLst>
      <p:ext uri="{BB962C8B-B14F-4D97-AF65-F5344CB8AC3E}">
        <p14:creationId xmlns:p14="http://schemas.microsoft.com/office/powerpoint/2010/main" val="189907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DE88-438D-D971-12E9-5D0E3F372F5E}"/>
              </a:ext>
            </a:extLst>
          </p:cNvPr>
          <p:cNvSpPr>
            <a:spLocks noGrp="1"/>
          </p:cNvSpPr>
          <p:nvPr>
            <p:ph type="title"/>
          </p:nvPr>
        </p:nvSpPr>
        <p:spPr/>
        <p:txBody>
          <a:bodyPr/>
          <a:lstStyle/>
          <a:p>
            <a:r>
              <a:rPr lang="en-US" dirty="0"/>
              <a:t>Introduction 2/2</a:t>
            </a:r>
          </a:p>
        </p:txBody>
      </p:sp>
      <p:sp>
        <p:nvSpPr>
          <p:cNvPr id="3" name="Content Placeholder 2">
            <a:extLst>
              <a:ext uri="{FF2B5EF4-FFF2-40B4-BE49-F238E27FC236}">
                <a16:creationId xmlns:a16="http://schemas.microsoft.com/office/drawing/2014/main" id="{DBF55C17-F664-6327-CA82-EED1884E20DB}"/>
              </a:ext>
            </a:extLst>
          </p:cNvPr>
          <p:cNvSpPr>
            <a:spLocks noGrp="1"/>
          </p:cNvSpPr>
          <p:nvPr>
            <p:ph idx="1"/>
          </p:nvPr>
        </p:nvSpPr>
        <p:spPr>
          <a:xfrm>
            <a:off x="838200" y="1825625"/>
            <a:ext cx="5435600" cy="4351338"/>
          </a:xfrm>
        </p:spPr>
        <p:txBody>
          <a:bodyPr/>
          <a:lstStyle/>
          <a:p>
            <a:r>
              <a:rPr lang="en-US" dirty="0"/>
              <a:t>Many attempts have been made to detect, predict and classify Dangerous  behaviors while driving.</a:t>
            </a:r>
          </a:p>
          <a:p>
            <a:r>
              <a:rPr lang="en-US" dirty="0"/>
              <a:t> However, low cost solutions are still research target</a:t>
            </a:r>
          </a:p>
        </p:txBody>
      </p:sp>
      <p:sp>
        <p:nvSpPr>
          <p:cNvPr id="5" name="TextBox 4">
            <a:extLst>
              <a:ext uri="{FF2B5EF4-FFF2-40B4-BE49-F238E27FC236}">
                <a16:creationId xmlns:a16="http://schemas.microsoft.com/office/drawing/2014/main" id="{A6B2143F-E450-D906-115F-ACBF84FC0150}"/>
              </a:ext>
            </a:extLst>
          </p:cNvPr>
          <p:cNvSpPr txBox="1"/>
          <p:nvPr/>
        </p:nvSpPr>
        <p:spPr>
          <a:xfrm>
            <a:off x="419100" y="5988734"/>
            <a:ext cx="12090400"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Alluhaibi</a:t>
            </a:r>
            <a:r>
              <a:rPr lang="en-US" b="0" i="0" dirty="0">
                <a:solidFill>
                  <a:srgbClr val="222222"/>
                </a:solidFill>
                <a:effectLst/>
                <a:latin typeface="Arial" panose="020B0604020202020204" pitchFamily="34" charset="0"/>
              </a:rPr>
              <a:t>, Sarah </a:t>
            </a:r>
            <a:r>
              <a:rPr lang="en-US" b="0" i="0" dirty="0" err="1">
                <a:solidFill>
                  <a:srgbClr val="222222"/>
                </a:solidFill>
                <a:effectLst/>
                <a:latin typeface="Arial" panose="020B0604020202020204" pitchFamily="34" charset="0"/>
              </a:rPr>
              <a:t>Kadhim</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Munaf</a:t>
            </a:r>
            <a:r>
              <a:rPr lang="en-US" b="0" i="0" dirty="0">
                <a:solidFill>
                  <a:srgbClr val="222222"/>
                </a:solidFill>
                <a:effectLst/>
                <a:latin typeface="Arial" panose="020B0604020202020204" pitchFamily="34" charset="0"/>
              </a:rPr>
              <a:t> S. Najim Al-Din, and </a:t>
            </a:r>
            <a:r>
              <a:rPr lang="en-US" b="0" i="0" dirty="0" err="1">
                <a:solidFill>
                  <a:srgbClr val="222222"/>
                </a:solidFill>
                <a:effectLst/>
                <a:latin typeface="Arial" panose="020B0604020202020204" pitchFamily="34" charset="0"/>
              </a:rPr>
              <a:t>Aiman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Moyaid</a:t>
            </a:r>
            <a:r>
              <a:rPr lang="en-US" b="0" i="0" dirty="0">
                <a:solidFill>
                  <a:srgbClr val="222222"/>
                </a:solidFill>
                <a:effectLst/>
                <a:latin typeface="Arial" panose="020B0604020202020204" pitchFamily="34" charset="0"/>
              </a:rPr>
              <a:t>. "Driver behavior detection techniques: A survey." </a:t>
            </a:r>
            <a:r>
              <a:rPr lang="en-US" b="0" i="1" dirty="0">
                <a:solidFill>
                  <a:srgbClr val="222222"/>
                </a:solidFill>
                <a:effectLst/>
                <a:latin typeface="Arial" panose="020B0604020202020204" pitchFamily="34" charset="0"/>
              </a:rPr>
              <a:t>Int. J. Appl. Eng. Res</a:t>
            </a:r>
            <a:r>
              <a:rPr lang="en-US" b="0" i="0" dirty="0">
                <a:solidFill>
                  <a:srgbClr val="222222"/>
                </a:solidFill>
                <a:effectLst/>
                <a:latin typeface="Arial" panose="020B0604020202020204" pitchFamily="34" charset="0"/>
              </a:rPr>
              <a:t> 13.11 (2018): 8856-8861.</a:t>
            </a:r>
            <a:endParaRPr lang="en-US" dirty="0"/>
          </a:p>
        </p:txBody>
      </p:sp>
      <p:pic>
        <p:nvPicPr>
          <p:cNvPr id="6" name="Picture 2" descr="Photo: The Sustainable Development Goals: 17 Goals to Transform Our World">
            <a:extLst>
              <a:ext uri="{FF2B5EF4-FFF2-40B4-BE49-F238E27FC236}">
                <a16:creationId xmlns:a16="http://schemas.microsoft.com/office/drawing/2014/main" id="{B7937805-1D2A-03A0-3062-5A7EBAC82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904" y="1010463"/>
            <a:ext cx="5576275" cy="345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7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FDD0-2242-AD21-F45B-B493ED7204E6}"/>
              </a:ext>
            </a:extLst>
          </p:cNvPr>
          <p:cNvSpPr>
            <a:spLocks noGrp="1"/>
          </p:cNvSpPr>
          <p:nvPr>
            <p:ph type="title"/>
          </p:nvPr>
        </p:nvSpPr>
        <p:spPr/>
        <p:txBody>
          <a:bodyPr/>
          <a:lstStyle/>
          <a:p>
            <a:endParaRPr lang="en-US"/>
          </a:p>
        </p:txBody>
      </p:sp>
      <p:pic>
        <p:nvPicPr>
          <p:cNvPr id="4" name="20240122_195141">
            <a:hlinkClick r:id="" action="ppaction://media"/>
            <a:extLst>
              <a:ext uri="{FF2B5EF4-FFF2-40B4-BE49-F238E27FC236}">
                <a16:creationId xmlns:a16="http://schemas.microsoft.com/office/drawing/2014/main" id="{EDB88CB2-1641-F812-CF17-A75800435A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187" y="108743"/>
            <a:ext cx="11805626" cy="6640514"/>
          </a:xfrm>
        </p:spPr>
      </p:pic>
    </p:spTree>
    <p:extLst>
      <p:ext uri="{BB962C8B-B14F-4D97-AF65-F5344CB8AC3E}">
        <p14:creationId xmlns:p14="http://schemas.microsoft.com/office/powerpoint/2010/main" val="213738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9693F-7F7D-5BAC-AF5F-59448C049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84559"/>
            <a:ext cx="10515600" cy="4088882"/>
          </a:xfrm>
        </p:spPr>
      </p:pic>
    </p:spTree>
    <p:extLst>
      <p:ext uri="{BB962C8B-B14F-4D97-AF65-F5344CB8AC3E}">
        <p14:creationId xmlns:p14="http://schemas.microsoft.com/office/powerpoint/2010/main" val="4180789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DF7F-A30E-3686-6EF7-B3E4A028866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6B84F2C-515A-DC04-B0F6-D5801E8B0200}"/>
              </a:ext>
            </a:extLst>
          </p:cNvPr>
          <p:cNvSpPr>
            <a:spLocks noGrp="1"/>
          </p:cNvSpPr>
          <p:nvPr>
            <p:ph idx="1"/>
          </p:nvPr>
        </p:nvSpPr>
        <p:spPr/>
        <p:txBody>
          <a:bodyPr>
            <a:normAutofit/>
          </a:bodyPr>
          <a:lstStyle/>
          <a:p>
            <a:r>
              <a:rPr lang="en-US" sz="1200" dirty="0"/>
              <a:t>D. </a:t>
            </a:r>
            <a:r>
              <a:rPr lang="en-US" sz="1200" dirty="0" err="1"/>
              <a:t>Kreuzberger</a:t>
            </a:r>
            <a:r>
              <a:rPr lang="en-US" sz="1200" dirty="0"/>
              <a:t>, N. </a:t>
            </a:r>
            <a:r>
              <a:rPr lang="en-US" sz="1200" dirty="0" err="1"/>
              <a:t>Kühl</a:t>
            </a:r>
            <a:r>
              <a:rPr lang="en-US" sz="1200" dirty="0"/>
              <a:t> and S. </a:t>
            </a:r>
            <a:r>
              <a:rPr lang="en-US" sz="1200" dirty="0" err="1"/>
              <a:t>Hirschl</a:t>
            </a:r>
            <a:r>
              <a:rPr lang="en-US" sz="1200" dirty="0"/>
              <a:t>, "Machine Learning Operations (</a:t>
            </a:r>
            <a:r>
              <a:rPr lang="en-US" sz="1200" dirty="0" err="1"/>
              <a:t>MLOps</a:t>
            </a:r>
            <a:r>
              <a:rPr lang="en-US" sz="1200" dirty="0"/>
              <a:t>): Overview, Definition, and Architecture," in IEEE Access, vol. 11, pp. 31866-31879, 2023, </a:t>
            </a:r>
            <a:r>
              <a:rPr lang="en-US" sz="1200" dirty="0" err="1"/>
              <a:t>doi</a:t>
            </a:r>
            <a:r>
              <a:rPr lang="en-US" sz="1200" dirty="0"/>
              <a:t>: 10.1109/ACCESS.2023.3262138.</a:t>
            </a:r>
          </a:p>
          <a:p>
            <a:r>
              <a:rPr lang="en-US" sz="1200" i="0" dirty="0">
                <a:solidFill>
                  <a:srgbClr val="333333"/>
                </a:solidFill>
                <a:effectLst/>
                <a:latin typeface="HelveticaNeue Regular"/>
              </a:rPr>
              <a:t>V. S. Padilla, A. </a:t>
            </a:r>
            <a:r>
              <a:rPr lang="en-US" sz="1200" i="0" dirty="0" err="1">
                <a:solidFill>
                  <a:srgbClr val="333333"/>
                </a:solidFill>
                <a:effectLst/>
                <a:latin typeface="HelveticaNeue Regular"/>
              </a:rPr>
              <a:t>Collaguazo</a:t>
            </a:r>
            <a:r>
              <a:rPr lang="en-US" sz="1200" i="0" dirty="0">
                <a:solidFill>
                  <a:srgbClr val="333333"/>
                </a:solidFill>
                <a:effectLst/>
                <a:latin typeface="HelveticaNeue Regular"/>
              </a:rPr>
              <a:t>, J. J. Cabrera and J. </a:t>
            </a:r>
            <a:r>
              <a:rPr lang="en-US" sz="1200" i="0" dirty="0" err="1">
                <a:solidFill>
                  <a:srgbClr val="333333"/>
                </a:solidFill>
                <a:effectLst/>
                <a:latin typeface="HelveticaNeue Regular"/>
              </a:rPr>
              <a:t>Pesantez</a:t>
            </a:r>
            <a:r>
              <a:rPr lang="en-US" sz="1200" i="0" dirty="0">
                <a:solidFill>
                  <a:srgbClr val="333333"/>
                </a:solidFill>
                <a:effectLst/>
                <a:latin typeface="HelveticaNeue Regular"/>
              </a:rPr>
              <a:t>, "M2M technology for bus fleet management. Case study: A college transportation system," </a:t>
            </a:r>
            <a:r>
              <a:rPr lang="en-US" sz="1200" i="1" dirty="0">
                <a:solidFill>
                  <a:srgbClr val="333333"/>
                </a:solidFill>
                <a:effectLst/>
                <a:latin typeface="HelveticaNeue Regular"/>
              </a:rPr>
              <a:t>2020 IEEE Technology &amp; Engineering Management Conference (TEMSCON)</a:t>
            </a:r>
            <a:r>
              <a:rPr lang="en-US" sz="1200" i="0" dirty="0">
                <a:solidFill>
                  <a:srgbClr val="333333"/>
                </a:solidFill>
                <a:effectLst/>
                <a:latin typeface="HelveticaNeue Regular"/>
              </a:rPr>
              <a:t>, Novi, MI, USA, 2020, pp. 1-5, </a:t>
            </a:r>
            <a:r>
              <a:rPr lang="en-US" sz="1200" i="0" dirty="0" err="1">
                <a:solidFill>
                  <a:srgbClr val="333333"/>
                </a:solidFill>
                <a:effectLst/>
                <a:latin typeface="HelveticaNeue Regular"/>
              </a:rPr>
              <a:t>doi</a:t>
            </a:r>
            <a:r>
              <a:rPr lang="en-US" sz="1200" i="0" dirty="0">
                <a:solidFill>
                  <a:srgbClr val="333333"/>
                </a:solidFill>
                <a:effectLst/>
                <a:latin typeface="HelveticaNeue Regular"/>
              </a:rPr>
              <a:t>: 10.1109/TEMSCON47658.2020.9140131.</a:t>
            </a:r>
          </a:p>
          <a:p>
            <a:r>
              <a:rPr lang="en-US" sz="1200" i="0" dirty="0">
                <a:solidFill>
                  <a:srgbClr val="222222"/>
                </a:solidFill>
                <a:effectLst/>
                <a:latin typeface="helvetica neue"/>
              </a:rPr>
              <a:t>Zhao, </a:t>
            </a:r>
            <a:r>
              <a:rPr lang="en-US" sz="1200" i="0" dirty="0" err="1">
                <a:solidFill>
                  <a:srgbClr val="222222"/>
                </a:solidFill>
                <a:effectLst/>
                <a:latin typeface="helvetica neue"/>
              </a:rPr>
              <a:t>Dengfeng</a:t>
            </a:r>
            <a:r>
              <a:rPr lang="en-US" sz="1200" i="0" dirty="0">
                <a:solidFill>
                  <a:srgbClr val="222222"/>
                </a:solidFill>
                <a:effectLst/>
                <a:latin typeface="helvetica neue"/>
              </a:rPr>
              <a:t>, Haiyang Li, </a:t>
            </a:r>
            <a:r>
              <a:rPr lang="en-US" sz="1200" i="0" dirty="0" err="1">
                <a:solidFill>
                  <a:srgbClr val="222222"/>
                </a:solidFill>
                <a:effectLst/>
                <a:latin typeface="helvetica neue"/>
              </a:rPr>
              <a:t>Junjian</a:t>
            </a:r>
            <a:r>
              <a:rPr lang="en-US" sz="1200" i="0" dirty="0">
                <a:solidFill>
                  <a:srgbClr val="222222"/>
                </a:solidFill>
                <a:effectLst/>
                <a:latin typeface="helvetica neue"/>
              </a:rPr>
              <a:t> Hou, </a:t>
            </a:r>
            <a:r>
              <a:rPr lang="en-US" sz="1200" i="0" dirty="0" err="1">
                <a:solidFill>
                  <a:srgbClr val="222222"/>
                </a:solidFill>
                <a:effectLst/>
                <a:latin typeface="helvetica neue"/>
              </a:rPr>
              <a:t>Pengliang</a:t>
            </a:r>
            <a:r>
              <a:rPr lang="en-US" sz="1200" i="0" dirty="0">
                <a:solidFill>
                  <a:srgbClr val="222222"/>
                </a:solidFill>
                <a:effectLst/>
                <a:latin typeface="helvetica neue"/>
              </a:rPr>
              <a:t> Gong, </a:t>
            </a:r>
            <a:r>
              <a:rPr lang="en-US" sz="1200" i="0" dirty="0" err="1">
                <a:solidFill>
                  <a:srgbClr val="222222"/>
                </a:solidFill>
                <a:effectLst/>
                <a:latin typeface="helvetica neue"/>
              </a:rPr>
              <a:t>Yudong</a:t>
            </a:r>
            <a:r>
              <a:rPr lang="en-US" sz="1200" i="0" dirty="0">
                <a:solidFill>
                  <a:srgbClr val="222222"/>
                </a:solidFill>
                <a:effectLst/>
                <a:latin typeface="helvetica neue"/>
              </a:rPr>
              <a:t> Zhong, </a:t>
            </a:r>
            <a:r>
              <a:rPr lang="en-US" sz="1200" i="0" dirty="0" err="1">
                <a:solidFill>
                  <a:srgbClr val="222222"/>
                </a:solidFill>
                <a:effectLst/>
                <a:latin typeface="helvetica neue"/>
              </a:rPr>
              <a:t>Wenbin</a:t>
            </a:r>
            <a:r>
              <a:rPr lang="en-US" sz="1200" i="0" dirty="0">
                <a:solidFill>
                  <a:srgbClr val="222222"/>
                </a:solidFill>
                <a:effectLst/>
                <a:latin typeface="helvetica neue"/>
              </a:rPr>
              <a:t> He, and Zhijun Fu. 2023. "A Review of the Data-Driven Prediction Method of Vehicle Fuel Consumption" </a:t>
            </a:r>
            <a:r>
              <a:rPr lang="en-US" sz="1200" i="1" dirty="0">
                <a:solidFill>
                  <a:srgbClr val="222222"/>
                </a:solidFill>
                <a:effectLst/>
                <a:latin typeface="helvetica neue"/>
              </a:rPr>
              <a:t>Energies</a:t>
            </a:r>
            <a:r>
              <a:rPr lang="en-US" sz="1200" i="0" dirty="0">
                <a:solidFill>
                  <a:srgbClr val="222222"/>
                </a:solidFill>
                <a:effectLst/>
                <a:latin typeface="helvetica neue"/>
              </a:rPr>
              <a:t> 16, no. 14: 5258. </a:t>
            </a:r>
            <a:r>
              <a:rPr lang="en-US" sz="1200" i="0" dirty="0">
                <a:solidFill>
                  <a:srgbClr val="222222"/>
                </a:solidFill>
                <a:effectLst/>
                <a:latin typeface="helvetica neue"/>
                <a:hlinkClick r:id="rId2"/>
              </a:rPr>
              <a:t>https://doi.org/10.3390/en16145258</a:t>
            </a:r>
            <a:endParaRPr lang="en-US" sz="1200" i="0" dirty="0">
              <a:solidFill>
                <a:srgbClr val="222222"/>
              </a:solidFill>
              <a:effectLst/>
              <a:latin typeface="helvetica neue"/>
            </a:endParaRPr>
          </a:p>
          <a:p>
            <a:r>
              <a:rPr lang="en-US" sz="1200" dirty="0">
                <a:hlinkClick r:id="rId3"/>
              </a:rPr>
              <a:t>https://www.researchgate.net/publication/221720836_Road_Traffic_Injuries_and_Data_Systems_in_Egypt_Addressing_the_Challenges#:~:text=Current%20estimates%20for%20Egypt%20show,DALYs)%20lost%20in%20the%20country</a:t>
            </a:r>
            <a:r>
              <a:rPr lang="en-US" sz="1200" dirty="0"/>
              <a:t>.</a:t>
            </a:r>
          </a:p>
          <a:p>
            <a:r>
              <a:rPr lang="en-US" sz="1200" dirty="0">
                <a:hlinkClick r:id="rId4"/>
              </a:rPr>
              <a:t>https://www.autonews.com/mobility-report-newsletter/average-time-spent-us-traffic-jams-cut-73-hours-during-pandemic-study#:~:text=Traffic%20delays%20fell%20nearly%2050,been%20wasted%20sitting%20in%20traffic</a:t>
            </a:r>
            <a:r>
              <a:rPr lang="en-US" sz="1200" dirty="0"/>
              <a:t>.</a:t>
            </a:r>
          </a:p>
          <a:p>
            <a:r>
              <a:rPr lang="en-US" sz="1200" dirty="0" err="1"/>
              <a:t>Wanli</a:t>
            </a:r>
            <a:r>
              <a:rPr lang="en-US" sz="1200" dirty="0"/>
              <a:t> Han, </a:t>
            </a:r>
            <a:r>
              <a:rPr lang="en-US" sz="1200" dirty="0" err="1"/>
              <a:t>Jianyou</a:t>
            </a:r>
            <a:r>
              <a:rPr lang="en-US" sz="1200" dirty="0"/>
              <a:t> </a:t>
            </a:r>
            <a:r>
              <a:rPr lang="en-US" sz="1200" dirty="0" err="1"/>
              <a:t>Zhao,Driver</a:t>
            </a:r>
            <a:r>
              <a:rPr lang="en-US" sz="1200" dirty="0"/>
              <a:t> </a:t>
            </a:r>
            <a:r>
              <a:rPr lang="en-US" sz="1200" dirty="0" err="1"/>
              <a:t>behaviour</a:t>
            </a:r>
            <a:r>
              <a:rPr lang="en-US" sz="1200" dirty="0"/>
              <a:t> and traffic accident involvement among professional urban bus drivers in </a:t>
            </a:r>
            <a:r>
              <a:rPr lang="en-US" sz="1200" dirty="0" err="1"/>
              <a:t>China,Transportation</a:t>
            </a:r>
            <a:r>
              <a:rPr lang="en-US" sz="1200" dirty="0"/>
              <a:t> Research Part F: Traffic Psychology and </a:t>
            </a:r>
            <a:r>
              <a:rPr lang="en-US" sz="1200" dirty="0" err="1"/>
              <a:t>Behaviour,Volume</a:t>
            </a:r>
            <a:r>
              <a:rPr lang="en-US" sz="1200" dirty="0"/>
              <a:t> 74,2020,Pages 184-197,ISSN 1369-8478,https://doi.org/10.1016/j.trf.2020.08.007.(https://www.sciencedirect.com/science/article/pii/S1369847820304897)</a:t>
            </a:r>
          </a:p>
          <a:p>
            <a:pPr marL="0" indent="0">
              <a:buNone/>
            </a:pPr>
            <a:endParaRPr lang="en-US" sz="1200" dirty="0"/>
          </a:p>
          <a:p>
            <a:r>
              <a:rPr lang="en-US" sz="1200" i="0" dirty="0">
                <a:effectLst/>
                <a:latin typeface="Times New Roman" panose="02020603050405020304" pitchFamily="18" charset="0"/>
                <a:cs typeface="Times New Roman" panose="02020603050405020304" pitchFamily="18" charset="0"/>
              </a:rPr>
              <a:t>D. </a:t>
            </a:r>
            <a:r>
              <a:rPr lang="en-US" sz="1200" i="0" dirty="0" err="1">
                <a:effectLst/>
                <a:latin typeface="Times New Roman" panose="02020603050405020304" pitchFamily="18" charset="0"/>
                <a:cs typeface="Times New Roman" panose="02020603050405020304" pitchFamily="18" charset="0"/>
              </a:rPr>
              <a:t>Kreuzberger</a:t>
            </a:r>
            <a:r>
              <a:rPr lang="en-US" sz="1200" i="0" dirty="0">
                <a:effectLst/>
                <a:latin typeface="Times New Roman" panose="02020603050405020304" pitchFamily="18" charset="0"/>
                <a:cs typeface="Times New Roman" panose="02020603050405020304" pitchFamily="18" charset="0"/>
              </a:rPr>
              <a:t>, N. </a:t>
            </a:r>
            <a:r>
              <a:rPr lang="en-US" sz="1200" i="0" dirty="0" err="1">
                <a:effectLst/>
                <a:latin typeface="Times New Roman" panose="02020603050405020304" pitchFamily="18" charset="0"/>
                <a:cs typeface="Times New Roman" panose="02020603050405020304" pitchFamily="18" charset="0"/>
              </a:rPr>
              <a:t>Kühl</a:t>
            </a:r>
            <a:r>
              <a:rPr lang="en-US" sz="1200" i="0" dirty="0">
                <a:effectLst/>
                <a:latin typeface="Times New Roman" panose="02020603050405020304" pitchFamily="18" charset="0"/>
                <a:cs typeface="Times New Roman" panose="02020603050405020304" pitchFamily="18" charset="0"/>
              </a:rPr>
              <a:t> and S. </a:t>
            </a:r>
            <a:r>
              <a:rPr lang="en-US" sz="1200" i="0" dirty="0" err="1">
                <a:effectLst/>
                <a:latin typeface="Times New Roman" panose="02020603050405020304" pitchFamily="18" charset="0"/>
                <a:cs typeface="Times New Roman" panose="02020603050405020304" pitchFamily="18" charset="0"/>
              </a:rPr>
              <a:t>Hirschl</a:t>
            </a:r>
            <a:r>
              <a:rPr lang="en-US" sz="1200" i="0" dirty="0">
                <a:effectLst/>
                <a:latin typeface="Times New Roman" panose="02020603050405020304" pitchFamily="18" charset="0"/>
                <a:cs typeface="Times New Roman" panose="02020603050405020304" pitchFamily="18" charset="0"/>
              </a:rPr>
              <a:t>, "Machine Learning Operations (</a:t>
            </a:r>
            <a:r>
              <a:rPr lang="en-US" sz="1200" i="0" dirty="0" err="1">
                <a:effectLst/>
                <a:latin typeface="Times New Roman" panose="02020603050405020304" pitchFamily="18" charset="0"/>
                <a:cs typeface="Times New Roman" panose="02020603050405020304" pitchFamily="18" charset="0"/>
              </a:rPr>
              <a:t>MLOps</a:t>
            </a:r>
            <a:r>
              <a:rPr lang="en-US" sz="1200" i="0" dirty="0">
                <a:effectLst/>
                <a:latin typeface="Times New Roman" panose="02020603050405020304" pitchFamily="18" charset="0"/>
                <a:cs typeface="Times New Roman" panose="02020603050405020304" pitchFamily="18" charset="0"/>
              </a:rPr>
              <a:t>): Overview, Definition, and Architecture," in </a:t>
            </a:r>
            <a:r>
              <a:rPr lang="en-US" sz="1000" b="1" i="0" dirty="0">
                <a:effectLst/>
                <a:latin typeface="Times New Roman" panose="02020603050405020304" pitchFamily="18" charset="0"/>
                <a:cs typeface="Times New Roman" panose="02020603050405020304" pitchFamily="18" charset="0"/>
              </a:rPr>
              <a:t>IEEE</a:t>
            </a:r>
            <a:r>
              <a:rPr lang="en-US" sz="1200" i="0" dirty="0">
                <a:effectLst/>
                <a:latin typeface="Times New Roman" panose="02020603050405020304" pitchFamily="18" charset="0"/>
                <a:cs typeface="Times New Roman" panose="02020603050405020304" pitchFamily="18" charset="0"/>
              </a:rPr>
              <a:t> Access, vol. 11, pp. 31866-31879, </a:t>
            </a:r>
            <a:r>
              <a:rPr lang="en-US" sz="1000" b="1" i="0" dirty="0">
                <a:effectLst/>
                <a:latin typeface="Times New Roman" panose="02020603050405020304" pitchFamily="18" charset="0"/>
                <a:cs typeface="Times New Roman" panose="02020603050405020304" pitchFamily="18" charset="0"/>
              </a:rPr>
              <a:t>2023</a:t>
            </a:r>
            <a:r>
              <a:rPr lang="en-US" sz="1200" i="0" dirty="0">
                <a:effectLst/>
                <a:latin typeface="Times New Roman" panose="02020603050405020304" pitchFamily="18" charset="0"/>
                <a:cs typeface="Times New Roman" panose="02020603050405020304" pitchFamily="18" charset="0"/>
              </a:rPr>
              <a:t>, </a:t>
            </a:r>
            <a:r>
              <a:rPr lang="en-US" sz="1200" i="0" dirty="0" err="1">
                <a:effectLst/>
                <a:latin typeface="Times New Roman" panose="02020603050405020304" pitchFamily="18" charset="0"/>
                <a:cs typeface="Times New Roman" panose="02020603050405020304" pitchFamily="18" charset="0"/>
              </a:rPr>
              <a:t>doi</a:t>
            </a:r>
            <a:r>
              <a:rPr lang="en-US" sz="1200" i="0" dirty="0">
                <a:effectLst/>
                <a:latin typeface="Times New Roman" panose="02020603050405020304" pitchFamily="18" charset="0"/>
                <a:cs typeface="Times New Roman" panose="02020603050405020304" pitchFamily="18" charset="0"/>
              </a:rPr>
              <a:t>: 10.1109/ACCESS.2023.3262138.</a:t>
            </a:r>
          </a:p>
          <a:p>
            <a:endParaRPr lang="en-US" sz="1200" dirty="0"/>
          </a:p>
        </p:txBody>
      </p:sp>
    </p:spTree>
    <p:extLst>
      <p:ext uri="{BB962C8B-B14F-4D97-AF65-F5344CB8AC3E}">
        <p14:creationId xmlns:p14="http://schemas.microsoft.com/office/powerpoint/2010/main" val="108240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22C7-F00D-B199-D443-85D878B303E3}"/>
              </a:ext>
            </a:extLst>
          </p:cNvPr>
          <p:cNvSpPr>
            <a:spLocks noGrp="1"/>
          </p:cNvSpPr>
          <p:nvPr>
            <p:ph type="title"/>
          </p:nvPr>
        </p:nvSpPr>
        <p:spPr/>
        <p:txBody>
          <a:bodyPr/>
          <a:lstStyle/>
          <a:p>
            <a:r>
              <a:rPr lang="en-US" dirty="0"/>
              <a:t>Technical Problem</a:t>
            </a:r>
          </a:p>
        </p:txBody>
      </p:sp>
      <p:sp>
        <p:nvSpPr>
          <p:cNvPr id="3" name="Content Placeholder 2">
            <a:extLst>
              <a:ext uri="{FF2B5EF4-FFF2-40B4-BE49-F238E27FC236}">
                <a16:creationId xmlns:a16="http://schemas.microsoft.com/office/drawing/2014/main" id="{C3DAD021-34EF-8FA3-EBFF-5A71459AB284}"/>
              </a:ext>
            </a:extLst>
          </p:cNvPr>
          <p:cNvSpPr>
            <a:spLocks noGrp="1"/>
          </p:cNvSpPr>
          <p:nvPr>
            <p:ph idx="1"/>
          </p:nvPr>
        </p:nvSpPr>
        <p:spPr>
          <a:xfrm>
            <a:off x="838198" y="1988087"/>
            <a:ext cx="4422912" cy="2298636"/>
          </a:xfrm>
        </p:spPr>
        <p:txBody>
          <a:bodyPr/>
          <a:lstStyle/>
          <a:p>
            <a:r>
              <a:rPr lang="en-US" dirty="0"/>
              <a:t>A low cost solutions for dangerous behavior detection that offers high performance is still research targets</a:t>
            </a:r>
          </a:p>
        </p:txBody>
      </p:sp>
      <p:sp>
        <p:nvSpPr>
          <p:cNvPr id="4" name="TextBox 3">
            <a:extLst>
              <a:ext uri="{FF2B5EF4-FFF2-40B4-BE49-F238E27FC236}">
                <a16:creationId xmlns:a16="http://schemas.microsoft.com/office/drawing/2014/main" id="{550C983B-068A-9956-F7DA-B1D0F360975B}"/>
              </a:ext>
            </a:extLst>
          </p:cNvPr>
          <p:cNvSpPr txBox="1"/>
          <p:nvPr/>
        </p:nvSpPr>
        <p:spPr>
          <a:xfrm>
            <a:off x="-103221" y="5599963"/>
            <a:ext cx="12398442" cy="1384995"/>
          </a:xfrm>
          <a:prstGeom prst="rect">
            <a:avLst/>
          </a:prstGeom>
          <a:noFill/>
        </p:spPr>
        <p:txBody>
          <a:bodyPr wrap="square" rtlCol="0">
            <a:spAutoFit/>
          </a:bodyPr>
          <a:lstStyle/>
          <a:p>
            <a:pPr marL="285750" indent="-285750" algn="ctr">
              <a:buFont typeface="Arial" panose="020B0604020202020204" pitchFamily="34" charset="0"/>
              <a:buChar char="•"/>
            </a:pPr>
            <a:r>
              <a:rPr lang="en-US" sz="1400" i="0" dirty="0">
                <a:effectLst/>
                <a:latin typeface="Times New Roman" panose="02020603050405020304" pitchFamily="18" charset="0"/>
                <a:cs typeface="Times New Roman" panose="02020603050405020304" pitchFamily="18" charset="0"/>
              </a:rPr>
              <a:t>D. </a:t>
            </a:r>
            <a:r>
              <a:rPr lang="en-US" sz="1400" i="0" dirty="0" err="1">
                <a:effectLst/>
                <a:latin typeface="Times New Roman" panose="02020603050405020304" pitchFamily="18" charset="0"/>
                <a:cs typeface="Times New Roman" panose="02020603050405020304" pitchFamily="18" charset="0"/>
              </a:rPr>
              <a:t>Kreuzberger</a:t>
            </a:r>
            <a:r>
              <a:rPr lang="en-US" sz="1400" i="0" dirty="0">
                <a:effectLst/>
                <a:latin typeface="Times New Roman" panose="02020603050405020304" pitchFamily="18" charset="0"/>
                <a:cs typeface="Times New Roman" panose="02020603050405020304" pitchFamily="18" charset="0"/>
              </a:rPr>
              <a:t>, N. </a:t>
            </a:r>
            <a:r>
              <a:rPr lang="en-US" sz="1400" i="0" dirty="0" err="1">
                <a:effectLst/>
                <a:latin typeface="Times New Roman" panose="02020603050405020304" pitchFamily="18" charset="0"/>
                <a:cs typeface="Times New Roman" panose="02020603050405020304" pitchFamily="18" charset="0"/>
              </a:rPr>
              <a:t>Kühl</a:t>
            </a:r>
            <a:r>
              <a:rPr lang="en-US" sz="1400" i="0" dirty="0">
                <a:effectLst/>
                <a:latin typeface="Times New Roman" panose="02020603050405020304" pitchFamily="18" charset="0"/>
                <a:cs typeface="Times New Roman" panose="02020603050405020304" pitchFamily="18" charset="0"/>
              </a:rPr>
              <a:t> and S. </a:t>
            </a:r>
            <a:r>
              <a:rPr lang="en-US" sz="1400" i="0" dirty="0" err="1">
                <a:effectLst/>
                <a:latin typeface="Times New Roman" panose="02020603050405020304" pitchFamily="18" charset="0"/>
                <a:cs typeface="Times New Roman" panose="02020603050405020304" pitchFamily="18" charset="0"/>
              </a:rPr>
              <a:t>Hirschl</a:t>
            </a:r>
            <a:r>
              <a:rPr lang="en-US" sz="1400" i="0" dirty="0">
                <a:effectLst/>
                <a:latin typeface="Times New Roman" panose="02020603050405020304" pitchFamily="18" charset="0"/>
                <a:cs typeface="Times New Roman" panose="02020603050405020304" pitchFamily="18" charset="0"/>
              </a:rPr>
              <a:t>, "Machine Learning Operations (</a:t>
            </a:r>
            <a:r>
              <a:rPr lang="en-US" sz="1400" i="0" dirty="0" err="1">
                <a:effectLst/>
                <a:latin typeface="Times New Roman" panose="02020603050405020304" pitchFamily="18" charset="0"/>
                <a:cs typeface="Times New Roman" panose="02020603050405020304" pitchFamily="18" charset="0"/>
              </a:rPr>
              <a:t>MLOps</a:t>
            </a:r>
            <a:r>
              <a:rPr lang="en-US" sz="1400" i="0" dirty="0">
                <a:effectLst/>
                <a:latin typeface="Times New Roman" panose="02020603050405020304" pitchFamily="18" charset="0"/>
                <a:cs typeface="Times New Roman" panose="02020603050405020304" pitchFamily="18" charset="0"/>
              </a:rPr>
              <a:t>): Overview, Definition, and Architecture," in </a:t>
            </a:r>
            <a:r>
              <a:rPr lang="en-US" sz="1400" b="1" i="0" dirty="0">
                <a:effectLst/>
                <a:latin typeface="Times New Roman" panose="02020603050405020304" pitchFamily="18" charset="0"/>
                <a:cs typeface="Times New Roman" panose="02020603050405020304" pitchFamily="18" charset="0"/>
              </a:rPr>
              <a:t>IEEE</a:t>
            </a:r>
            <a:r>
              <a:rPr lang="en-US" sz="1400" i="0" dirty="0">
                <a:effectLst/>
                <a:latin typeface="Times New Roman" panose="02020603050405020304" pitchFamily="18" charset="0"/>
                <a:cs typeface="Times New Roman" panose="02020603050405020304" pitchFamily="18" charset="0"/>
              </a:rPr>
              <a:t> Access, vol. 11, pp. 31866-31879, </a:t>
            </a:r>
            <a:r>
              <a:rPr lang="en-US" sz="1400" b="1" i="0" dirty="0">
                <a:effectLst/>
                <a:latin typeface="Times New Roman" panose="02020603050405020304" pitchFamily="18" charset="0"/>
                <a:cs typeface="Times New Roman" panose="02020603050405020304" pitchFamily="18" charset="0"/>
              </a:rPr>
              <a:t>2023</a:t>
            </a:r>
            <a:r>
              <a:rPr lang="en-US" sz="1400" i="0" dirty="0">
                <a:effectLst/>
                <a:latin typeface="Times New Roman" panose="02020603050405020304" pitchFamily="18" charset="0"/>
                <a:cs typeface="Times New Roman" panose="02020603050405020304" pitchFamily="18" charset="0"/>
              </a:rPr>
              <a:t>, </a:t>
            </a:r>
            <a:r>
              <a:rPr lang="en-US" sz="1400" i="0" dirty="0" err="1">
                <a:effectLst/>
                <a:latin typeface="Times New Roman" panose="02020603050405020304" pitchFamily="18" charset="0"/>
                <a:cs typeface="Times New Roman" panose="02020603050405020304" pitchFamily="18" charset="0"/>
              </a:rPr>
              <a:t>doi</a:t>
            </a:r>
            <a:r>
              <a:rPr lang="en-US" sz="1400" i="0" dirty="0">
                <a:effectLst/>
                <a:latin typeface="Times New Roman" panose="02020603050405020304" pitchFamily="18" charset="0"/>
                <a:cs typeface="Times New Roman" panose="02020603050405020304" pitchFamily="18" charset="0"/>
              </a:rPr>
              <a:t>: 10.1109/ACCESS.2023.3262138.</a:t>
            </a:r>
          </a:p>
          <a:p>
            <a:pPr marL="285750" indent="-285750" algn="ctr">
              <a:buFont typeface="Arial" panose="020B0604020202020204" pitchFamily="34" charset="0"/>
              <a:buChar char="•"/>
            </a:pPr>
            <a:r>
              <a:rPr lang="en-US" sz="1400" b="0" i="0" dirty="0" err="1">
                <a:solidFill>
                  <a:srgbClr val="222222"/>
                </a:solidFill>
                <a:effectLst/>
                <a:latin typeface="Times New Roman" panose="02020603050405020304" pitchFamily="18" charset="0"/>
                <a:cs typeface="Times New Roman" panose="02020603050405020304" pitchFamily="18" charset="0"/>
              </a:rPr>
              <a:t>Alluhaibi</a:t>
            </a:r>
            <a:r>
              <a:rPr lang="en-US" sz="1400" b="0" i="0" dirty="0">
                <a:solidFill>
                  <a:srgbClr val="222222"/>
                </a:solidFill>
                <a:effectLst/>
                <a:latin typeface="Times New Roman" panose="02020603050405020304" pitchFamily="18" charset="0"/>
                <a:cs typeface="Times New Roman" panose="02020603050405020304" pitchFamily="18" charset="0"/>
              </a:rPr>
              <a:t>, Sarah </a:t>
            </a:r>
            <a:r>
              <a:rPr lang="en-US" sz="1400" b="0" i="0" dirty="0" err="1">
                <a:solidFill>
                  <a:srgbClr val="222222"/>
                </a:solidFill>
                <a:effectLst/>
                <a:latin typeface="Times New Roman" panose="02020603050405020304" pitchFamily="18" charset="0"/>
                <a:cs typeface="Times New Roman" panose="02020603050405020304" pitchFamily="18" charset="0"/>
              </a:rPr>
              <a:t>Kadhim</a:t>
            </a:r>
            <a:r>
              <a:rPr lang="en-US" sz="1400" b="0" i="0" dirty="0">
                <a:solidFill>
                  <a:srgbClr val="222222"/>
                </a:solidFill>
                <a:effectLst/>
                <a:latin typeface="Times New Roman" panose="02020603050405020304" pitchFamily="18" charset="0"/>
                <a:cs typeface="Times New Roman" panose="02020603050405020304" pitchFamily="18" charset="0"/>
              </a:rPr>
              <a:t>, </a:t>
            </a:r>
            <a:r>
              <a:rPr lang="en-US" sz="1400" b="0" i="0" dirty="0" err="1">
                <a:solidFill>
                  <a:srgbClr val="222222"/>
                </a:solidFill>
                <a:effectLst/>
                <a:latin typeface="Times New Roman" panose="02020603050405020304" pitchFamily="18" charset="0"/>
                <a:cs typeface="Times New Roman" panose="02020603050405020304" pitchFamily="18" charset="0"/>
              </a:rPr>
              <a:t>Munaf</a:t>
            </a:r>
            <a:r>
              <a:rPr lang="en-US" sz="1400" b="0" i="0" dirty="0">
                <a:solidFill>
                  <a:srgbClr val="222222"/>
                </a:solidFill>
                <a:effectLst/>
                <a:latin typeface="Times New Roman" panose="02020603050405020304" pitchFamily="18" charset="0"/>
                <a:cs typeface="Times New Roman" panose="02020603050405020304" pitchFamily="18" charset="0"/>
              </a:rPr>
              <a:t> S. Najim Al-Din, and </a:t>
            </a:r>
            <a:r>
              <a:rPr lang="en-US" sz="1400" b="0" i="0" dirty="0" err="1">
                <a:solidFill>
                  <a:srgbClr val="222222"/>
                </a:solidFill>
                <a:effectLst/>
                <a:latin typeface="Times New Roman" panose="02020603050405020304" pitchFamily="18" charset="0"/>
                <a:cs typeface="Times New Roman" panose="02020603050405020304" pitchFamily="18" charset="0"/>
              </a:rPr>
              <a:t>Aiman</a:t>
            </a:r>
            <a:r>
              <a:rPr lang="en-US" sz="1400" b="0" i="0" dirty="0">
                <a:solidFill>
                  <a:srgbClr val="222222"/>
                </a:solidFill>
                <a:effectLst/>
                <a:latin typeface="Times New Roman" panose="02020603050405020304" pitchFamily="18" charset="0"/>
                <a:cs typeface="Times New Roman" panose="02020603050405020304" pitchFamily="18" charset="0"/>
              </a:rPr>
              <a:t> </a:t>
            </a:r>
            <a:r>
              <a:rPr lang="en-US" sz="1400" b="0" i="0" dirty="0" err="1">
                <a:solidFill>
                  <a:srgbClr val="222222"/>
                </a:solidFill>
                <a:effectLst/>
                <a:latin typeface="Times New Roman" panose="02020603050405020304" pitchFamily="18" charset="0"/>
                <a:cs typeface="Times New Roman" panose="02020603050405020304" pitchFamily="18" charset="0"/>
              </a:rPr>
              <a:t>Moyaid</a:t>
            </a:r>
            <a:r>
              <a:rPr lang="en-US" sz="1400" b="0" i="0" dirty="0">
                <a:solidFill>
                  <a:srgbClr val="222222"/>
                </a:solidFill>
                <a:effectLst/>
                <a:latin typeface="Times New Roman" panose="02020603050405020304" pitchFamily="18" charset="0"/>
                <a:cs typeface="Times New Roman" panose="02020603050405020304" pitchFamily="18" charset="0"/>
              </a:rPr>
              <a:t>. "Driver behavior detection techniques: A survey." </a:t>
            </a:r>
            <a:r>
              <a:rPr lang="en-US" sz="1400" b="0" i="1" dirty="0">
                <a:solidFill>
                  <a:srgbClr val="222222"/>
                </a:solidFill>
                <a:effectLst/>
                <a:latin typeface="Times New Roman" panose="02020603050405020304" pitchFamily="18" charset="0"/>
                <a:cs typeface="Times New Roman" panose="02020603050405020304" pitchFamily="18" charset="0"/>
              </a:rPr>
              <a:t>Int. J. Appl. Eng. Res</a:t>
            </a:r>
            <a:r>
              <a:rPr lang="en-US" sz="1400" b="0" i="0" dirty="0">
                <a:solidFill>
                  <a:srgbClr val="222222"/>
                </a:solidFill>
                <a:effectLst/>
                <a:latin typeface="Times New Roman" panose="02020603050405020304" pitchFamily="18" charset="0"/>
                <a:cs typeface="Times New Roman" panose="02020603050405020304" pitchFamily="18" charset="0"/>
              </a:rPr>
              <a:t> 13.11 (</a:t>
            </a:r>
            <a:r>
              <a:rPr lang="en-US" sz="1400" b="1" i="0" dirty="0">
                <a:solidFill>
                  <a:srgbClr val="222222"/>
                </a:solidFill>
                <a:effectLst/>
                <a:latin typeface="Times New Roman" panose="02020603050405020304" pitchFamily="18" charset="0"/>
                <a:cs typeface="Times New Roman" panose="02020603050405020304" pitchFamily="18" charset="0"/>
              </a:rPr>
              <a:t>2018</a:t>
            </a:r>
            <a:r>
              <a:rPr lang="en-US" sz="1400" b="0" i="0" dirty="0">
                <a:solidFill>
                  <a:srgbClr val="222222"/>
                </a:solidFill>
                <a:effectLst/>
                <a:latin typeface="Times New Roman" panose="02020603050405020304" pitchFamily="18" charset="0"/>
                <a:cs typeface="Times New Roman" panose="02020603050405020304" pitchFamily="18" charset="0"/>
              </a:rPr>
              <a:t>): 8856-8861.</a:t>
            </a:r>
            <a:endParaRPr lang="en-US" sz="1400" i="0" dirty="0">
              <a:effectLst/>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US" sz="1400" i="0" dirty="0">
                <a:effectLst/>
                <a:latin typeface="Times New Roman" panose="02020603050405020304" pitchFamily="18" charset="0"/>
                <a:cs typeface="Times New Roman" panose="02020603050405020304" pitchFamily="18" charset="0"/>
              </a:rPr>
              <a:t>https://azure.microsoft.com/en-us/blog/wp-content/uploads/2022/06/a56d354a-4d89-42dc-ada7-09097251ed4d.webp</a:t>
            </a:r>
          </a:p>
          <a:p>
            <a:pPr marL="285750" indent="-285750" algn="ctr">
              <a:buFont typeface="Arial" panose="020B0604020202020204" pitchFamily="34" charset="0"/>
              <a:buChar char="•"/>
            </a:pPr>
            <a:endParaRPr lang="en-US" sz="1400" i="0" dirty="0">
              <a:effectLst/>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99DDD51-4FB8-1D72-CF05-49C58FDB9E1D}"/>
              </a:ext>
            </a:extLst>
          </p:cNvPr>
          <p:cNvSpPr txBox="1">
            <a:spLocks/>
          </p:cNvSpPr>
          <p:nvPr/>
        </p:nvSpPr>
        <p:spPr>
          <a:xfrm>
            <a:off x="838200" y="4262232"/>
            <a:ext cx="10515600" cy="257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7" name="Content Placeholder 2">
            <a:extLst>
              <a:ext uri="{FF2B5EF4-FFF2-40B4-BE49-F238E27FC236}">
                <a16:creationId xmlns:a16="http://schemas.microsoft.com/office/drawing/2014/main" id="{EFF39BD8-0D46-AAAF-12DC-C5D57E3A7968}"/>
              </a:ext>
            </a:extLst>
          </p:cNvPr>
          <p:cNvSpPr txBox="1">
            <a:spLocks/>
          </p:cNvSpPr>
          <p:nvPr/>
        </p:nvSpPr>
        <p:spPr>
          <a:xfrm>
            <a:off x="838200" y="4286723"/>
            <a:ext cx="10515600" cy="2571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a:p>
        </p:txBody>
      </p:sp>
      <p:sp>
        <p:nvSpPr>
          <p:cNvPr id="8" name="Content Placeholder 2">
            <a:extLst>
              <a:ext uri="{FF2B5EF4-FFF2-40B4-BE49-F238E27FC236}">
                <a16:creationId xmlns:a16="http://schemas.microsoft.com/office/drawing/2014/main" id="{E1F306EC-233C-CD87-5302-5F9CAA468E82}"/>
              </a:ext>
            </a:extLst>
          </p:cNvPr>
          <p:cNvSpPr txBox="1">
            <a:spLocks/>
          </p:cNvSpPr>
          <p:nvPr/>
        </p:nvSpPr>
        <p:spPr>
          <a:xfrm>
            <a:off x="838199" y="4237741"/>
            <a:ext cx="10515600" cy="2459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Söhne"/>
              </a:rPr>
              <a:t>A lot of research on understanding ML algorithms, there's little on how to set them up properly</a:t>
            </a:r>
            <a:endParaRPr lang="en-US" dirty="0"/>
          </a:p>
        </p:txBody>
      </p:sp>
      <p:pic>
        <p:nvPicPr>
          <p:cNvPr id="12" name="Picture 11">
            <a:extLst>
              <a:ext uri="{FF2B5EF4-FFF2-40B4-BE49-F238E27FC236}">
                <a16:creationId xmlns:a16="http://schemas.microsoft.com/office/drawing/2014/main" id="{A0C2A9AD-2B06-373E-FF49-907D7093265E}"/>
              </a:ext>
            </a:extLst>
          </p:cNvPr>
          <p:cNvPicPr>
            <a:picLocks noChangeAspect="1"/>
          </p:cNvPicPr>
          <p:nvPr/>
        </p:nvPicPr>
        <p:blipFill>
          <a:blip r:embed="rId3"/>
          <a:stretch>
            <a:fillRect/>
          </a:stretch>
        </p:blipFill>
        <p:spPr>
          <a:xfrm>
            <a:off x="5743680" y="709491"/>
            <a:ext cx="6448320" cy="2399228"/>
          </a:xfrm>
          <a:prstGeom prst="rect">
            <a:avLst/>
          </a:prstGeom>
        </p:spPr>
      </p:pic>
    </p:spTree>
    <p:extLst>
      <p:ext uri="{BB962C8B-B14F-4D97-AF65-F5344CB8AC3E}">
        <p14:creationId xmlns:p14="http://schemas.microsoft.com/office/powerpoint/2010/main" val="89889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587B-3B11-50FB-429F-1DCCC4C97417}"/>
              </a:ext>
            </a:extLst>
          </p:cNvPr>
          <p:cNvSpPr>
            <a:spLocks noGrp="1"/>
          </p:cNvSpPr>
          <p:nvPr>
            <p:ph type="title"/>
          </p:nvPr>
        </p:nvSpPr>
        <p:spPr>
          <a:xfrm>
            <a:off x="457201" y="120101"/>
            <a:ext cx="11102009" cy="1535045"/>
          </a:xfrm>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FDB5348-894F-0E5D-B98A-C20D641C141E}"/>
              </a:ext>
            </a:extLst>
          </p:cNvPr>
          <p:cNvSpPr>
            <a:spLocks noGrp="1"/>
          </p:cNvSpPr>
          <p:nvPr>
            <p:ph idx="1"/>
          </p:nvPr>
        </p:nvSpPr>
        <p:spPr>
          <a:xfrm>
            <a:off x="549964" y="1961878"/>
            <a:ext cx="4306958" cy="2286000"/>
          </a:xfrm>
        </p:spPr>
        <p:txBody>
          <a:bodyPr>
            <a:normAutofit/>
          </a:bodyPr>
          <a:lstStyle/>
          <a:p>
            <a:pPr>
              <a:lnSpc>
                <a:spcPct val="100000"/>
              </a:lnSpc>
            </a:pPr>
            <a:r>
              <a:rPr lang="en-US" sz="3200" dirty="0"/>
              <a:t>A Fleet management system that offers:</a:t>
            </a:r>
          </a:p>
          <a:p>
            <a:pPr lvl="1">
              <a:lnSpc>
                <a:spcPct val="100000"/>
              </a:lnSpc>
            </a:pPr>
            <a:r>
              <a:rPr lang="en-US" dirty="0"/>
              <a:t> driver dangerous driving detection</a:t>
            </a:r>
          </a:p>
          <a:p>
            <a:pPr marL="457200" lvl="1" indent="0">
              <a:lnSpc>
                <a:spcPct val="100000"/>
              </a:lnSpc>
              <a:buNone/>
            </a:pPr>
            <a:endParaRPr lang="en-US" dirty="0"/>
          </a:p>
        </p:txBody>
      </p:sp>
      <p:sp>
        <p:nvSpPr>
          <p:cNvPr id="4" name="Content Placeholder 2">
            <a:extLst>
              <a:ext uri="{FF2B5EF4-FFF2-40B4-BE49-F238E27FC236}">
                <a16:creationId xmlns:a16="http://schemas.microsoft.com/office/drawing/2014/main" id="{C16B1682-F7CE-F361-96E5-4FA5BC7EE954}"/>
              </a:ext>
            </a:extLst>
          </p:cNvPr>
          <p:cNvSpPr txBox="1">
            <a:spLocks/>
          </p:cNvSpPr>
          <p:nvPr/>
        </p:nvSpPr>
        <p:spPr>
          <a:xfrm>
            <a:off x="556590" y="3964470"/>
            <a:ext cx="7924799" cy="2731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dirty="0"/>
              <a:t>trained models which are Rapidly in production</a:t>
            </a:r>
          </a:p>
          <a:p>
            <a:pPr lvl="2">
              <a:lnSpc>
                <a:spcPct val="150000"/>
              </a:lnSpc>
            </a:pPr>
            <a:r>
              <a:rPr lang="en-US" dirty="0"/>
              <a:t>Continuous evaluation</a:t>
            </a:r>
          </a:p>
          <a:p>
            <a:pPr lvl="2">
              <a:lnSpc>
                <a:spcPct val="150000"/>
              </a:lnSpc>
            </a:pPr>
            <a:r>
              <a:rPr lang="en-US" dirty="0"/>
              <a:t>Incremental training</a:t>
            </a:r>
          </a:p>
          <a:p>
            <a:pPr marL="457200" lvl="1" indent="0">
              <a:lnSpc>
                <a:spcPct val="150000"/>
              </a:lnSpc>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9C45500D-6E62-9728-EC01-C93C9FA7E7ED}"/>
              </a:ext>
            </a:extLst>
          </p:cNvPr>
          <p:cNvSpPr txBox="1"/>
          <p:nvPr/>
        </p:nvSpPr>
        <p:spPr>
          <a:xfrm>
            <a:off x="-103221" y="5940763"/>
            <a:ext cx="12398442" cy="892552"/>
          </a:xfrm>
          <a:prstGeom prst="rect">
            <a:avLst/>
          </a:prstGeom>
          <a:noFill/>
        </p:spPr>
        <p:txBody>
          <a:bodyPr wrap="square" rtlCol="0">
            <a:spAutoFit/>
          </a:bodyPr>
          <a:lstStyle/>
          <a:p>
            <a:pPr algn="ctr"/>
            <a:r>
              <a:rPr lang="en-US" sz="1600" i="0" dirty="0">
                <a:effectLst/>
                <a:latin typeface="Times New Roman" panose="02020603050405020304" pitchFamily="18" charset="0"/>
                <a:cs typeface="Times New Roman" panose="02020603050405020304" pitchFamily="18" charset="0"/>
              </a:rPr>
              <a:t>D. </a:t>
            </a:r>
            <a:r>
              <a:rPr lang="en-US" sz="1600" i="0" dirty="0" err="1">
                <a:effectLst/>
                <a:latin typeface="Times New Roman" panose="02020603050405020304" pitchFamily="18" charset="0"/>
                <a:cs typeface="Times New Roman" panose="02020603050405020304" pitchFamily="18" charset="0"/>
              </a:rPr>
              <a:t>Kreuzberger</a:t>
            </a:r>
            <a:r>
              <a:rPr lang="en-US" sz="1600" i="0" dirty="0">
                <a:effectLst/>
                <a:latin typeface="Times New Roman" panose="02020603050405020304" pitchFamily="18" charset="0"/>
                <a:cs typeface="Times New Roman" panose="02020603050405020304" pitchFamily="18" charset="0"/>
              </a:rPr>
              <a:t>, N. </a:t>
            </a:r>
            <a:r>
              <a:rPr lang="en-US" sz="1600" i="0" dirty="0" err="1">
                <a:effectLst/>
                <a:latin typeface="Times New Roman" panose="02020603050405020304" pitchFamily="18" charset="0"/>
                <a:cs typeface="Times New Roman" panose="02020603050405020304" pitchFamily="18" charset="0"/>
              </a:rPr>
              <a:t>Kühl</a:t>
            </a:r>
            <a:r>
              <a:rPr lang="en-US" sz="1600" i="0" dirty="0">
                <a:effectLst/>
                <a:latin typeface="Times New Roman" panose="02020603050405020304" pitchFamily="18" charset="0"/>
                <a:cs typeface="Times New Roman" panose="02020603050405020304" pitchFamily="18" charset="0"/>
              </a:rPr>
              <a:t> and S. </a:t>
            </a:r>
            <a:r>
              <a:rPr lang="en-US" sz="1600" i="0" dirty="0" err="1">
                <a:effectLst/>
                <a:latin typeface="Times New Roman" panose="02020603050405020304" pitchFamily="18" charset="0"/>
                <a:cs typeface="Times New Roman" panose="02020603050405020304" pitchFamily="18" charset="0"/>
              </a:rPr>
              <a:t>Hirschl</a:t>
            </a:r>
            <a:r>
              <a:rPr lang="en-US" sz="1600" i="0" dirty="0">
                <a:effectLst/>
                <a:latin typeface="Times New Roman" panose="02020603050405020304" pitchFamily="18" charset="0"/>
                <a:cs typeface="Times New Roman" panose="02020603050405020304" pitchFamily="18" charset="0"/>
              </a:rPr>
              <a:t>, "Machine Learning Operations (</a:t>
            </a:r>
            <a:r>
              <a:rPr lang="en-US" sz="1600" i="0" dirty="0" err="1">
                <a:effectLst/>
                <a:latin typeface="Times New Roman" panose="02020603050405020304" pitchFamily="18" charset="0"/>
                <a:cs typeface="Times New Roman" panose="02020603050405020304" pitchFamily="18" charset="0"/>
              </a:rPr>
              <a:t>MLOps</a:t>
            </a:r>
            <a:r>
              <a:rPr lang="en-US" sz="1600" i="0" dirty="0">
                <a:effectLst/>
                <a:latin typeface="Times New Roman" panose="02020603050405020304" pitchFamily="18" charset="0"/>
                <a:cs typeface="Times New Roman" panose="02020603050405020304" pitchFamily="18" charset="0"/>
              </a:rPr>
              <a:t>): Overview, Definition, and Architecture," in </a:t>
            </a:r>
            <a:r>
              <a:rPr lang="en-US" b="1" i="0" dirty="0">
                <a:effectLst/>
                <a:latin typeface="Times New Roman" panose="02020603050405020304" pitchFamily="18" charset="0"/>
                <a:cs typeface="Times New Roman" panose="02020603050405020304" pitchFamily="18" charset="0"/>
              </a:rPr>
              <a:t>IEEE</a:t>
            </a:r>
            <a:r>
              <a:rPr lang="en-US" sz="1600" i="0" dirty="0">
                <a:effectLst/>
                <a:latin typeface="Times New Roman" panose="02020603050405020304" pitchFamily="18" charset="0"/>
                <a:cs typeface="Times New Roman" panose="02020603050405020304" pitchFamily="18" charset="0"/>
              </a:rPr>
              <a:t> Access, vol. 11, pp. 31866-31879, </a:t>
            </a:r>
            <a:r>
              <a:rPr lang="en-US" b="1" i="0" dirty="0">
                <a:effectLst/>
                <a:latin typeface="Times New Roman" panose="02020603050405020304" pitchFamily="18" charset="0"/>
                <a:cs typeface="Times New Roman" panose="02020603050405020304" pitchFamily="18" charset="0"/>
              </a:rPr>
              <a:t>2023</a:t>
            </a:r>
            <a:r>
              <a:rPr lang="en-US" sz="1600" i="0" dirty="0">
                <a:effectLst/>
                <a:latin typeface="Times New Roman" panose="02020603050405020304" pitchFamily="18" charset="0"/>
                <a:cs typeface="Times New Roman" panose="02020603050405020304" pitchFamily="18" charset="0"/>
              </a:rPr>
              <a:t>, </a:t>
            </a:r>
            <a:r>
              <a:rPr lang="en-US" sz="1600" i="0" dirty="0" err="1">
                <a:effectLst/>
                <a:latin typeface="Times New Roman" panose="02020603050405020304" pitchFamily="18" charset="0"/>
                <a:cs typeface="Times New Roman" panose="02020603050405020304" pitchFamily="18" charset="0"/>
              </a:rPr>
              <a:t>doi</a:t>
            </a:r>
            <a:r>
              <a:rPr lang="en-US" sz="1600" i="0" dirty="0">
                <a:effectLst/>
                <a:latin typeface="Times New Roman" panose="02020603050405020304" pitchFamily="18" charset="0"/>
                <a:cs typeface="Times New Roman" panose="02020603050405020304" pitchFamily="18" charset="0"/>
              </a:rPr>
              <a:t>: 10.1109/ACCESS.2023.3262138.</a:t>
            </a:r>
            <a:endParaRPr lang="en-US" sz="1600" dirty="0">
              <a:latin typeface="Times New Roman" panose="02020603050405020304" pitchFamily="18" charset="0"/>
              <a:cs typeface="Times New Roman" panose="02020603050405020304" pitchFamily="18" charset="0"/>
            </a:endParaRPr>
          </a:p>
          <a:p>
            <a:pPr algn="ctr"/>
            <a:r>
              <a:rPr lang="en-US" sz="1600" i="0" dirty="0">
                <a:effectLst/>
                <a:latin typeface="Times New Roman" panose="02020603050405020304" pitchFamily="18" charset="0"/>
                <a:cs typeface="Times New Roman" panose="02020603050405020304" pitchFamily="18" charset="0"/>
              </a:rPr>
              <a:t>https://miro.medium.com/v2/resize:fit:1024/0*MecsG1xxBo_DWtl9.jpg</a:t>
            </a:r>
          </a:p>
        </p:txBody>
      </p:sp>
      <p:pic>
        <p:nvPicPr>
          <p:cNvPr id="5" name="Picture 4">
            <a:extLst>
              <a:ext uri="{FF2B5EF4-FFF2-40B4-BE49-F238E27FC236}">
                <a16:creationId xmlns:a16="http://schemas.microsoft.com/office/drawing/2014/main" id="{0C87F105-46FF-1176-1A29-A36F55EDF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094" y="270906"/>
            <a:ext cx="6652591" cy="3482216"/>
          </a:xfrm>
          <a:prstGeom prst="rect">
            <a:avLst/>
          </a:prstGeom>
        </p:spPr>
      </p:pic>
    </p:spTree>
    <p:extLst>
      <p:ext uri="{BB962C8B-B14F-4D97-AF65-F5344CB8AC3E}">
        <p14:creationId xmlns:p14="http://schemas.microsoft.com/office/powerpoint/2010/main" val="1957730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BA08195-88C2-0D3F-3384-A4EB008D07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318" y="448047"/>
            <a:ext cx="7146588" cy="5569524"/>
          </a:xfrm>
        </p:spPr>
      </p:pic>
      <p:sp>
        <p:nvSpPr>
          <p:cNvPr id="2" name="Title 1">
            <a:extLst>
              <a:ext uri="{FF2B5EF4-FFF2-40B4-BE49-F238E27FC236}">
                <a16:creationId xmlns:a16="http://schemas.microsoft.com/office/drawing/2014/main" id="{488EC7D7-D3B1-BF0C-BEB1-5F9B4FD8377C}"/>
              </a:ext>
            </a:extLst>
          </p:cNvPr>
          <p:cNvSpPr>
            <a:spLocks noGrp="1"/>
          </p:cNvSpPr>
          <p:nvPr>
            <p:ph type="title"/>
          </p:nvPr>
        </p:nvSpPr>
        <p:spPr>
          <a:xfrm>
            <a:off x="0" y="-111531"/>
            <a:ext cx="10515600" cy="1325563"/>
          </a:xfrm>
        </p:spPr>
        <p:txBody>
          <a:bodyPr/>
          <a:lstStyle/>
          <a:p>
            <a:r>
              <a:rPr lang="en-US" dirty="0">
                <a:latin typeface="Times New Roman" panose="02020603050405020304" pitchFamily="18" charset="0"/>
                <a:cs typeface="Times New Roman" panose="02020603050405020304" pitchFamily="18" charset="0"/>
              </a:rPr>
              <a:t>System Overview:</a:t>
            </a:r>
          </a:p>
        </p:txBody>
      </p:sp>
      <p:grpSp>
        <p:nvGrpSpPr>
          <p:cNvPr id="14" name="Group 13">
            <a:extLst>
              <a:ext uri="{FF2B5EF4-FFF2-40B4-BE49-F238E27FC236}">
                <a16:creationId xmlns:a16="http://schemas.microsoft.com/office/drawing/2014/main" id="{0B1EB818-9812-C440-2E94-6582D819EC88}"/>
              </a:ext>
            </a:extLst>
          </p:cNvPr>
          <p:cNvGrpSpPr/>
          <p:nvPr/>
        </p:nvGrpSpPr>
        <p:grpSpPr>
          <a:xfrm>
            <a:off x="685470" y="1368900"/>
            <a:ext cx="10897200" cy="4686480"/>
            <a:chOff x="685470" y="1368900"/>
            <a:chExt cx="10897200" cy="46864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C56412-28A7-E765-BD1E-7668B00CB8D4}"/>
                    </a:ext>
                  </a:extLst>
                </p14:cNvPr>
                <p14:cNvContentPartPr/>
                <p14:nvPr/>
              </p14:nvContentPartPr>
              <p14:xfrm>
                <a:off x="685470" y="3449700"/>
                <a:ext cx="430200" cy="1009440"/>
              </p14:xfrm>
            </p:contentPart>
          </mc:Choice>
          <mc:Fallback xmlns="">
            <p:pic>
              <p:nvPicPr>
                <p:cNvPr id="3" name="Ink 2">
                  <a:extLst>
                    <a:ext uri="{FF2B5EF4-FFF2-40B4-BE49-F238E27FC236}">
                      <a16:creationId xmlns:a16="http://schemas.microsoft.com/office/drawing/2014/main" id="{F9C56412-28A7-E765-BD1E-7668B00CB8D4}"/>
                    </a:ext>
                  </a:extLst>
                </p:cNvPr>
                <p:cNvPicPr/>
                <p:nvPr/>
              </p:nvPicPr>
              <p:blipFill>
                <a:blip r:embed="rId4"/>
                <a:stretch>
                  <a:fillRect/>
                </a:stretch>
              </p:blipFill>
              <p:spPr>
                <a:xfrm>
                  <a:off x="676830" y="3440700"/>
                  <a:ext cx="447840" cy="10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60DAA3-B540-7FE1-FF0D-1D800B007E74}"/>
                    </a:ext>
                  </a:extLst>
                </p14:cNvPr>
                <p14:cNvContentPartPr/>
                <p14:nvPr/>
              </p14:nvContentPartPr>
              <p14:xfrm>
                <a:off x="1311150" y="3127500"/>
                <a:ext cx="395640" cy="730440"/>
              </p14:xfrm>
            </p:contentPart>
          </mc:Choice>
          <mc:Fallback xmlns="">
            <p:pic>
              <p:nvPicPr>
                <p:cNvPr id="4" name="Ink 3">
                  <a:extLst>
                    <a:ext uri="{FF2B5EF4-FFF2-40B4-BE49-F238E27FC236}">
                      <a16:creationId xmlns:a16="http://schemas.microsoft.com/office/drawing/2014/main" id="{9C60DAA3-B540-7FE1-FF0D-1D800B007E74}"/>
                    </a:ext>
                  </a:extLst>
                </p:cNvPr>
                <p:cNvPicPr/>
                <p:nvPr/>
              </p:nvPicPr>
              <p:blipFill>
                <a:blip r:embed="rId6"/>
                <a:stretch>
                  <a:fillRect/>
                </a:stretch>
              </p:blipFill>
              <p:spPr>
                <a:xfrm>
                  <a:off x="1302510" y="3118500"/>
                  <a:ext cx="41328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E2D58649-3E9B-B93E-03B3-607D08C71ABD}"/>
                    </a:ext>
                  </a:extLst>
                </p14:cNvPr>
                <p14:cNvContentPartPr/>
                <p14:nvPr/>
              </p14:nvContentPartPr>
              <p14:xfrm>
                <a:off x="2085510" y="2257380"/>
                <a:ext cx="439200" cy="1786680"/>
              </p14:xfrm>
            </p:contentPart>
          </mc:Choice>
          <mc:Fallback xmlns="">
            <p:pic>
              <p:nvPicPr>
                <p:cNvPr id="5" name="Ink 4">
                  <a:extLst>
                    <a:ext uri="{FF2B5EF4-FFF2-40B4-BE49-F238E27FC236}">
                      <a16:creationId xmlns:a16="http://schemas.microsoft.com/office/drawing/2014/main" id="{E2D58649-3E9B-B93E-03B3-607D08C71ABD}"/>
                    </a:ext>
                  </a:extLst>
                </p:cNvPr>
                <p:cNvPicPr/>
                <p:nvPr/>
              </p:nvPicPr>
              <p:blipFill>
                <a:blip r:embed="rId8"/>
                <a:stretch>
                  <a:fillRect/>
                </a:stretch>
              </p:blipFill>
              <p:spPr>
                <a:xfrm>
                  <a:off x="2076870" y="2248740"/>
                  <a:ext cx="456840" cy="180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F3AD354-EFAC-5063-A336-83DBBBBC78EB}"/>
                    </a:ext>
                  </a:extLst>
                </p14:cNvPr>
                <p14:cNvContentPartPr/>
                <p14:nvPr/>
              </p14:nvContentPartPr>
              <p14:xfrm>
                <a:off x="1590510" y="2428020"/>
                <a:ext cx="1359360" cy="524880"/>
              </p14:xfrm>
            </p:contentPart>
          </mc:Choice>
          <mc:Fallback xmlns="">
            <p:pic>
              <p:nvPicPr>
                <p:cNvPr id="6" name="Ink 5">
                  <a:extLst>
                    <a:ext uri="{FF2B5EF4-FFF2-40B4-BE49-F238E27FC236}">
                      <a16:creationId xmlns:a16="http://schemas.microsoft.com/office/drawing/2014/main" id="{FF3AD354-EFAC-5063-A336-83DBBBBC78EB}"/>
                    </a:ext>
                  </a:extLst>
                </p:cNvPr>
                <p:cNvPicPr/>
                <p:nvPr/>
              </p:nvPicPr>
              <p:blipFill>
                <a:blip r:embed="rId10"/>
                <a:stretch>
                  <a:fillRect/>
                </a:stretch>
              </p:blipFill>
              <p:spPr>
                <a:xfrm>
                  <a:off x="1581870" y="2419380"/>
                  <a:ext cx="13770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B6CFA9E4-27B8-879F-F6E5-85724743ED9C}"/>
                    </a:ext>
                  </a:extLst>
                </p14:cNvPr>
                <p14:cNvContentPartPr/>
                <p14:nvPr/>
              </p14:nvContentPartPr>
              <p14:xfrm>
                <a:off x="3543150" y="1485900"/>
                <a:ext cx="2662920" cy="2984400"/>
              </p14:xfrm>
            </p:contentPart>
          </mc:Choice>
          <mc:Fallback xmlns="">
            <p:pic>
              <p:nvPicPr>
                <p:cNvPr id="7" name="Ink 6">
                  <a:extLst>
                    <a:ext uri="{FF2B5EF4-FFF2-40B4-BE49-F238E27FC236}">
                      <a16:creationId xmlns:a16="http://schemas.microsoft.com/office/drawing/2014/main" id="{B6CFA9E4-27B8-879F-F6E5-85724743ED9C}"/>
                    </a:ext>
                  </a:extLst>
                </p:cNvPr>
                <p:cNvPicPr/>
                <p:nvPr/>
              </p:nvPicPr>
              <p:blipFill>
                <a:blip r:embed="rId12"/>
                <a:stretch>
                  <a:fillRect/>
                </a:stretch>
              </p:blipFill>
              <p:spPr>
                <a:xfrm>
                  <a:off x="3534150" y="1476900"/>
                  <a:ext cx="2680560" cy="300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D1CDAC-68E7-08E3-D77B-990A807C5872}"/>
                    </a:ext>
                  </a:extLst>
                </p14:cNvPr>
                <p14:cNvContentPartPr/>
                <p14:nvPr/>
              </p14:nvContentPartPr>
              <p14:xfrm>
                <a:off x="6038670" y="2518380"/>
                <a:ext cx="862560" cy="1223640"/>
              </p14:xfrm>
            </p:contentPart>
          </mc:Choice>
          <mc:Fallback xmlns="">
            <p:pic>
              <p:nvPicPr>
                <p:cNvPr id="8" name="Ink 7">
                  <a:extLst>
                    <a:ext uri="{FF2B5EF4-FFF2-40B4-BE49-F238E27FC236}">
                      <a16:creationId xmlns:a16="http://schemas.microsoft.com/office/drawing/2014/main" id="{C3D1CDAC-68E7-08E3-D77B-990A807C5872}"/>
                    </a:ext>
                  </a:extLst>
                </p:cNvPr>
                <p:cNvPicPr/>
                <p:nvPr/>
              </p:nvPicPr>
              <p:blipFill>
                <a:blip r:embed="rId14"/>
                <a:stretch>
                  <a:fillRect/>
                </a:stretch>
              </p:blipFill>
              <p:spPr>
                <a:xfrm>
                  <a:off x="6030030" y="2509380"/>
                  <a:ext cx="880200" cy="124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A2F6F527-66AE-7577-9DBB-5FBD5F3DB051}"/>
                    </a:ext>
                  </a:extLst>
                </p14:cNvPr>
                <p14:cNvContentPartPr/>
                <p14:nvPr/>
              </p14:nvContentPartPr>
              <p14:xfrm>
                <a:off x="6791070" y="2501820"/>
                <a:ext cx="985320" cy="1329480"/>
              </p14:xfrm>
            </p:contentPart>
          </mc:Choice>
          <mc:Fallback xmlns="">
            <p:pic>
              <p:nvPicPr>
                <p:cNvPr id="10" name="Ink 9">
                  <a:extLst>
                    <a:ext uri="{FF2B5EF4-FFF2-40B4-BE49-F238E27FC236}">
                      <a16:creationId xmlns:a16="http://schemas.microsoft.com/office/drawing/2014/main" id="{A2F6F527-66AE-7577-9DBB-5FBD5F3DB051}"/>
                    </a:ext>
                  </a:extLst>
                </p:cNvPr>
                <p:cNvPicPr/>
                <p:nvPr/>
              </p:nvPicPr>
              <p:blipFill>
                <a:blip r:embed="rId16"/>
                <a:stretch>
                  <a:fillRect/>
                </a:stretch>
              </p:blipFill>
              <p:spPr>
                <a:xfrm>
                  <a:off x="6782430" y="2493180"/>
                  <a:ext cx="1002960" cy="134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184BA6F0-A783-D8A4-5830-14C42BE58197}"/>
                    </a:ext>
                  </a:extLst>
                </p14:cNvPr>
                <p14:cNvContentPartPr/>
                <p14:nvPr/>
              </p14:nvContentPartPr>
              <p14:xfrm>
                <a:off x="7624470" y="2483460"/>
                <a:ext cx="773640" cy="893520"/>
              </p14:xfrm>
            </p:contentPart>
          </mc:Choice>
          <mc:Fallback xmlns="">
            <p:pic>
              <p:nvPicPr>
                <p:cNvPr id="11" name="Ink 10">
                  <a:extLst>
                    <a:ext uri="{FF2B5EF4-FFF2-40B4-BE49-F238E27FC236}">
                      <a16:creationId xmlns:a16="http://schemas.microsoft.com/office/drawing/2014/main" id="{184BA6F0-A783-D8A4-5830-14C42BE58197}"/>
                    </a:ext>
                  </a:extLst>
                </p:cNvPr>
                <p:cNvPicPr/>
                <p:nvPr/>
              </p:nvPicPr>
              <p:blipFill>
                <a:blip r:embed="rId18"/>
                <a:stretch>
                  <a:fillRect/>
                </a:stretch>
              </p:blipFill>
              <p:spPr>
                <a:xfrm>
                  <a:off x="7615470" y="2474460"/>
                  <a:ext cx="791280" cy="91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389D7639-440C-E07F-0B09-B22ED94B72D6}"/>
                    </a:ext>
                  </a:extLst>
                </p14:cNvPr>
                <p14:cNvContentPartPr/>
                <p14:nvPr/>
              </p14:nvContentPartPr>
              <p14:xfrm>
                <a:off x="8334030" y="1368900"/>
                <a:ext cx="3248640" cy="4686480"/>
              </p14:xfrm>
            </p:contentPart>
          </mc:Choice>
          <mc:Fallback xmlns="">
            <p:pic>
              <p:nvPicPr>
                <p:cNvPr id="12" name="Ink 11">
                  <a:extLst>
                    <a:ext uri="{FF2B5EF4-FFF2-40B4-BE49-F238E27FC236}">
                      <a16:creationId xmlns:a16="http://schemas.microsoft.com/office/drawing/2014/main" id="{389D7639-440C-E07F-0B09-B22ED94B72D6}"/>
                    </a:ext>
                  </a:extLst>
                </p:cNvPr>
                <p:cNvPicPr/>
                <p:nvPr/>
              </p:nvPicPr>
              <p:blipFill>
                <a:blip r:embed="rId20"/>
                <a:stretch>
                  <a:fillRect/>
                </a:stretch>
              </p:blipFill>
              <p:spPr>
                <a:xfrm>
                  <a:off x="8325390" y="1360260"/>
                  <a:ext cx="3266280" cy="470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B73B2037-9D8F-8FD9-7498-FDB61257B39C}"/>
                    </a:ext>
                  </a:extLst>
                </p14:cNvPr>
                <p14:cNvContentPartPr/>
                <p14:nvPr/>
              </p14:nvContentPartPr>
              <p14:xfrm>
                <a:off x="9248430" y="1681380"/>
                <a:ext cx="1721520" cy="642960"/>
              </p14:xfrm>
            </p:contentPart>
          </mc:Choice>
          <mc:Fallback xmlns="">
            <p:pic>
              <p:nvPicPr>
                <p:cNvPr id="13" name="Ink 12">
                  <a:extLst>
                    <a:ext uri="{FF2B5EF4-FFF2-40B4-BE49-F238E27FC236}">
                      <a16:creationId xmlns:a16="http://schemas.microsoft.com/office/drawing/2014/main" id="{B73B2037-9D8F-8FD9-7498-FDB61257B39C}"/>
                    </a:ext>
                  </a:extLst>
                </p:cNvPr>
                <p:cNvPicPr/>
                <p:nvPr/>
              </p:nvPicPr>
              <p:blipFill>
                <a:blip r:embed="rId22"/>
                <a:stretch>
                  <a:fillRect/>
                </a:stretch>
              </p:blipFill>
              <p:spPr>
                <a:xfrm>
                  <a:off x="9239790" y="1672380"/>
                  <a:ext cx="1739160" cy="660600"/>
                </a:xfrm>
                <a:prstGeom prst="rect">
                  <a:avLst/>
                </a:prstGeom>
              </p:spPr>
            </p:pic>
          </mc:Fallback>
        </mc:AlternateContent>
      </p:grpSp>
    </p:spTree>
    <p:extLst>
      <p:ext uri="{BB962C8B-B14F-4D97-AF65-F5344CB8AC3E}">
        <p14:creationId xmlns:p14="http://schemas.microsoft.com/office/powerpoint/2010/main" val="4085104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A8BFAF-27C9-8BFB-BA51-30EB47A94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18B88-2A9C-5E4F-4982-32D9746BC9D0}"/>
              </a:ext>
            </a:extLst>
          </p:cNvPr>
          <p:cNvSpPr>
            <a:spLocks noGrp="1"/>
          </p:cNvSpPr>
          <p:nvPr>
            <p:ph type="title"/>
          </p:nvPr>
        </p:nvSpPr>
        <p:spPr/>
        <p:txBody>
          <a:bodyPr/>
          <a:lstStyle/>
          <a:p>
            <a:r>
              <a:rPr lang="en-US" dirty="0"/>
              <a:t>SDLC: Software Requirements</a:t>
            </a:r>
          </a:p>
        </p:txBody>
      </p:sp>
      <p:sp>
        <p:nvSpPr>
          <p:cNvPr id="3" name="Content Placeholder 2">
            <a:extLst>
              <a:ext uri="{FF2B5EF4-FFF2-40B4-BE49-F238E27FC236}">
                <a16:creationId xmlns:a16="http://schemas.microsoft.com/office/drawing/2014/main" id="{18638C1E-C5C0-2A06-5199-EB08B98852EA}"/>
              </a:ext>
            </a:extLst>
          </p:cNvPr>
          <p:cNvSpPr>
            <a:spLocks noGrp="1"/>
          </p:cNvSpPr>
          <p:nvPr>
            <p:ph idx="1"/>
          </p:nvPr>
        </p:nvSpPr>
        <p:spPr/>
        <p:txBody>
          <a:bodyPr/>
          <a:lstStyle/>
          <a:p>
            <a:r>
              <a:rPr lang="en-US" dirty="0"/>
              <a:t>Requirements validation from fleet end-users</a:t>
            </a:r>
          </a:p>
          <a:p>
            <a:r>
              <a:rPr lang="en-US" dirty="0"/>
              <a:t>Following Requirements patterns where considered</a:t>
            </a:r>
          </a:p>
          <a:p>
            <a:pPr lvl="1"/>
            <a:r>
              <a:rPr lang="en-US" dirty="0"/>
              <a:t> </a:t>
            </a:r>
          </a:p>
        </p:txBody>
      </p:sp>
    </p:spTree>
    <p:extLst>
      <p:ext uri="{BB962C8B-B14F-4D97-AF65-F5344CB8AC3E}">
        <p14:creationId xmlns:p14="http://schemas.microsoft.com/office/powerpoint/2010/main" val="137094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0AA1-4EBD-0845-DC12-3BC834B4A30F}"/>
              </a:ext>
            </a:extLst>
          </p:cNvPr>
          <p:cNvSpPr>
            <a:spLocks noGrp="1"/>
          </p:cNvSpPr>
          <p:nvPr>
            <p:ph type="title"/>
          </p:nvPr>
        </p:nvSpPr>
        <p:spPr>
          <a:xfrm>
            <a:off x="457200" y="-110729"/>
            <a:ext cx="10515600" cy="1325563"/>
          </a:xfrm>
        </p:spPr>
        <p:txBody>
          <a:bodyPr/>
          <a:lstStyle/>
          <a:p>
            <a:r>
              <a:rPr lang="en-US" dirty="0">
                <a:latin typeface="Times New Roman" panose="02020603050405020304" pitchFamily="18" charset="0"/>
                <a:cs typeface="Times New Roman" panose="02020603050405020304" pitchFamily="18" charset="0"/>
              </a:rPr>
              <a:t>SDLC: Software Requirements</a:t>
            </a:r>
          </a:p>
        </p:txBody>
      </p:sp>
      <p:sp>
        <p:nvSpPr>
          <p:cNvPr id="3" name="Content Placeholder 2">
            <a:extLst>
              <a:ext uri="{FF2B5EF4-FFF2-40B4-BE49-F238E27FC236}">
                <a16:creationId xmlns:a16="http://schemas.microsoft.com/office/drawing/2014/main" id="{4ED84EAD-1D51-E999-1BCC-6E4934F987CD}"/>
              </a:ext>
            </a:extLst>
          </p:cNvPr>
          <p:cNvSpPr>
            <a:spLocks noGrp="1"/>
          </p:cNvSpPr>
          <p:nvPr>
            <p:ph idx="1"/>
          </p:nvPr>
        </p:nvSpPr>
        <p:spPr>
          <a:xfrm>
            <a:off x="838200" y="1037003"/>
            <a:ext cx="10515600" cy="4351338"/>
          </a:xfrm>
        </p:spPr>
        <p:txBody>
          <a:bodyPr>
            <a:normAutofit/>
          </a:bodyPr>
          <a:lstStyle/>
          <a:p>
            <a:r>
              <a:rPr lang="en-US" sz="2200" dirty="0"/>
              <a:t>Requirements where gathered from literature (thesis) and similar commercial  systems </a:t>
            </a:r>
          </a:p>
        </p:txBody>
      </p:sp>
      <p:graphicFrame>
        <p:nvGraphicFramePr>
          <p:cNvPr id="4" name="Table 3">
            <a:extLst>
              <a:ext uri="{FF2B5EF4-FFF2-40B4-BE49-F238E27FC236}">
                <a16:creationId xmlns:a16="http://schemas.microsoft.com/office/drawing/2014/main" id="{4D024910-6067-7312-C624-02EA4DE11FF7}"/>
              </a:ext>
            </a:extLst>
          </p:cNvPr>
          <p:cNvGraphicFramePr>
            <a:graphicFrameLocks noGrp="1"/>
          </p:cNvGraphicFramePr>
          <p:nvPr>
            <p:extLst>
              <p:ext uri="{D42A27DB-BD31-4B8C-83A1-F6EECF244321}">
                <p14:modId xmlns:p14="http://schemas.microsoft.com/office/powerpoint/2010/main" val="4103151364"/>
              </p:ext>
            </p:extLst>
          </p:nvPr>
        </p:nvGraphicFramePr>
        <p:xfrm>
          <a:off x="838200" y="1481579"/>
          <a:ext cx="10640440" cy="3826252"/>
        </p:xfrm>
        <a:graphic>
          <a:graphicData uri="http://schemas.openxmlformats.org/drawingml/2006/table">
            <a:tbl>
              <a:tblPr firstRow="1" bandRow="1">
                <a:tableStyleId>{5C22544A-7EE6-4342-B048-85BDC9FD1C3A}</a:tableStyleId>
              </a:tblPr>
              <a:tblGrid>
                <a:gridCol w="2128088">
                  <a:extLst>
                    <a:ext uri="{9D8B030D-6E8A-4147-A177-3AD203B41FA5}">
                      <a16:colId xmlns:a16="http://schemas.microsoft.com/office/drawing/2014/main" val="2447853112"/>
                    </a:ext>
                  </a:extLst>
                </a:gridCol>
                <a:gridCol w="2128088">
                  <a:extLst>
                    <a:ext uri="{9D8B030D-6E8A-4147-A177-3AD203B41FA5}">
                      <a16:colId xmlns:a16="http://schemas.microsoft.com/office/drawing/2014/main" val="4211677330"/>
                    </a:ext>
                  </a:extLst>
                </a:gridCol>
                <a:gridCol w="2128088">
                  <a:extLst>
                    <a:ext uri="{9D8B030D-6E8A-4147-A177-3AD203B41FA5}">
                      <a16:colId xmlns:a16="http://schemas.microsoft.com/office/drawing/2014/main" val="2063384049"/>
                    </a:ext>
                  </a:extLst>
                </a:gridCol>
                <a:gridCol w="2128088">
                  <a:extLst>
                    <a:ext uri="{9D8B030D-6E8A-4147-A177-3AD203B41FA5}">
                      <a16:colId xmlns:a16="http://schemas.microsoft.com/office/drawing/2014/main" val="743901548"/>
                    </a:ext>
                  </a:extLst>
                </a:gridCol>
                <a:gridCol w="2128088">
                  <a:extLst>
                    <a:ext uri="{9D8B030D-6E8A-4147-A177-3AD203B41FA5}">
                      <a16:colId xmlns:a16="http://schemas.microsoft.com/office/drawing/2014/main" val="2500385629"/>
                    </a:ext>
                  </a:extLst>
                </a:gridCol>
              </a:tblGrid>
              <a:tr h="763211">
                <a:tc>
                  <a:txBody>
                    <a:bodyPr/>
                    <a:lstStyle/>
                    <a:p>
                      <a:r>
                        <a:rPr lang="en-US" dirty="0"/>
                        <a:t>Systems/features</a:t>
                      </a:r>
                    </a:p>
                  </a:txBody>
                  <a:tcPr/>
                </a:tc>
                <a:tc>
                  <a:txBody>
                    <a:bodyPr/>
                    <a:lstStyle/>
                    <a:p>
                      <a:r>
                        <a:rPr lang="en-US" dirty="0"/>
                        <a:t>Web Driver and Vehicle management </a:t>
                      </a:r>
                    </a:p>
                  </a:txBody>
                  <a:tcPr/>
                </a:tc>
                <a:tc>
                  <a:txBody>
                    <a:bodyPr/>
                    <a:lstStyle/>
                    <a:p>
                      <a:r>
                        <a:rPr lang="en-US" dirty="0"/>
                        <a:t>Mobile app for Trip live monitoring and management</a:t>
                      </a:r>
                    </a:p>
                  </a:txBody>
                  <a:tcPr/>
                </a:tc>
                <a:tc>
                  <a:txBody>
                    <a:bodyPr/>
                    <a:lstStyle/>
                    <a:p>
                      <a:r>
                        <a:rPr lang="en-US" dirty="0"/>
                        <a:t>Vehicle conditions and maintenance </a:t>
                      </a:r>
                    </a:p>
                  </a:txBody>
                  <a:tcPr/>
                </a:tc>
                <a:tc>
                  <a:txBody>
                    <a:bodyPr/>
                    <a:lstStyle/>
                    <a:p>
                      <a:r>
                        <a:rPr lang="en-US" dirty="0"/>
                        <a:t>Dangerous driver behaviors detection</a:t>
                      </a:r>
                    </a:p>
                  </a:txBody>
                  <a:tcPr/>
                </a:tc>
                <a:extLst>
                  <a:ext uri="{0D108BD9-81ED-4DB2-BD59-A6C34878D82A}">
                    <a16:rowId xmlns:a16="http://schemas.microsoft.com/office/drawing/2014/main" val="753705769"/>
                  </a:ext>
                </a:extLst>
              </a:tr>
              <a:tr h="727963">
                <a:tc>
                  <a:txBody>
                    <a:bodyPr/>
                    <a:lstStyle/>
                    <a:p>
                      <a:r>
                        <a:rPr lang="en-US" dirty="0"/>
                        <a:t>[1] Route-Me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21292027"/>
                  </a:ext>
                </a:extLst>
              </a:tr>
              <a:tr h="727963">
                <a:tc>
                  <a:txBody>
                    <a:bodyPr/>
                    <a:lstStyle/>
                    <a:p>
                      <a:r>
                        <a:rPr lang="en-US" dirty="0"/>
                        <a:t>[2] Web Based FMS</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5441171"/>
                  </a:ext>
                </a:extLst>
              </a:tr>
              <a:tr h="727963">
                <a:tc>
                  <a:txBody>
                    <a:bodyPr/>
                    <a:lstStyle/>
                    <a:p>
                      <a:r>
                        <a:rPr lang="en-US" dirty="0"/>
                        <a:t>[3] </a:t>
                      </a:r>
                      <a:r>
                        <a:rPr lang="en-US" dirty="0" err="1"/>
                        <a:t>Fleetio</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29985359"/>
                  </a:ext>
                </a:extLst>
              </a:tr>
              <a:tr h="727963">
                <a:tc>
                  <a:txBody>
                    <a:bodyPr/>
                    <a:lstStyle/>
                    <a:p>
                      <a:r>
                        <a:rPr lang="en-US" dirty="0"/>
                        <a:t>Proposed System</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50763129"/>
                  </a:ext>
                </a:extLst>
              </a:tr>
            </a:tbl>
          </a:graphicData>
        </a:graphic>
      </p:graphicFrame>
      <p:sp>
        <p:nvSpPr>
          <p:cNvPr id="7" name="TextBox 6">
            <a:extLst>
              <a:ext uri="{FF2B5EF4-FFF2-40B4-BE49-F238E27FC236}">
                <a16:creationId xmlns:a16="http://schemas.microsoft.com/office/drawing/2014/main" id="{8A25E0C6-5F12-D2EA-4FBE-18FEDA683846}"/>
              </a:ext>
            </a:extLst>
          </p:cNvPr>
          <p:cNvSpPr txBox="1"/>
          <p:nvPr/>
        </p:nvSpPr>
        <p:spPr>
          <a:xfrm>
            <a:off x="590550" y="5865445"/>
            <a:ext cx="11010900" cy="830997"/>
          </a:xfrm>
          <a:prstGeom prst="rect">
            <a:avLst/>
          </a:prstGeom>
          <a:noFill/>
        </p:spPr>
        <p:txBody>
          <a:bodyPr wrap="square" rtlCol="0">
            <a:spAutoFit/>
          </a:bodyPr>
          <a:lstStyle/>
          <a:p>
            <a:r>
              <a:rPr lang="en-US" sz="1600" i="0" dirty="0">
                <a:effectLst/>
                <a:latin typeface="Times New Roman" panose="02020603050405020304" pitchFamily="18" charset="0"/>
                <a:cs typeface="Times New Roman" panose="02020603050405020304" pitchFamily="18" charset="0"/>
              </a:rPr>
              <a:t>[1] </a:t>
            </a:r>
            <a:r>
              <a:rPr lang="en-US" sz="1600" i="0" dirty="0">
                <a:solidFill>
                  <a:srgbClr val="222222"/>
                </a:solidFill>
                <a:effectLst/>
                <a:latin typeface="Times New Roman" panose="02020603050405020304" pitchFamily="18" charset="0"/>
                <a:cs typeface="Times New Roman" panose="02020603050405020304" pitchFamily="18" charset="0"/>
              </a:rPr>
              <a:t>Wijesuriya, W. B. E. </a:t>
            </a:r>
            <a:r>
              <a:rPr lang="en-US" sz="1600" i="1" dirty="0">
                <a:solidFill>
                  <a:srgbClr val="222222"/>
                </a:solidFill>
                <a:effectLst/>
                <a:latin typeface="Times New Roman" panose="02020603050405020304" pitchFamily="18" charset="0"/>
                <a:cs typeface="Times New Roman" panose="02020603050405020304" pitchFamily="18" charset="0"/>
              </a:rPr>
              <a:t>'Route-Me'-A Mobile App and Web Based System to manage Vehicles and Drivers</a:t>
            </a:r>
            <a:r>
              <a:rPr lang="en-US" sz="1600" i="0" dirty="0">
                <a:solidFill>
                  <a:srgbClr val="222222"/>
                </a:solidFill>
                <a:effectLst/>
                <a:latin typeface="Times New Roman" panose="02020603050405020304" pitchFamily="18" charset="0"/>
                <a:cs typeface="Times New Roman" panose="02020603050405020304" pitchFamily="18" charset="0"/>
              </a:rPr>
              <a:t>. Diss. </a:t>
            </a:r>
            <a:r>
              <a:rPr lang="en-US" sz="1600" b="1" i="0" dirty="0">
                <a:solidFill>
                  <a:srgbClr val="222222"/>
                </a:solidFill>
                <a:effectLst/>
                <a:latin typeface="Times New Roman" panose="02020603050405020304" pitchFamily="18" charset="0"/>
                <a:cs typeface="Times New Roman" panose="02020603050405020304" pitchFamily="18" charset="0"/>
              </a:rPr>
              <a:t>2021</a:t>
            </a:r>
            <a:r>
              <a:rPr lang="en-US" sz="1600" i="0" dirty="0">
                <a:solidFill>
                  <a:srgbClr val="222222"/>
                </a:solidFill>
                <a:effectLst/>
                <a:latin typeface="Times New Roman" panose="02020603050405020304" pitchFamily="18" charset="0"/>
                <a:cs typeface="Times New Roman" panose="02020603050405020304" pitchFamily="18" charset="0"/>
              </a:rPr>
              <a:t>.</a:t>
            </a:r>
          </a:p>
          <a:p>
            <a:r>
              <a:rPr lang="en-US" sz="1600" i="0" dirty="0">
                <a:solidFill>
                  <a:srgbClr val="222222"/>
                </a:solidFill>
                <a:effectLst/>
                <a:latin typeface="Times New Roman" panose="02020603050405020304" pitchFamily="18" charset="0"/>
                <a:cs typeface="Times New Roman" panose="02020603050405020304" pitchFamily="18" charset="0"/>
              </a:rPr>
              <a:t>[2] </a:t>
            </a:r>
            <a:r>
              <a:rPr lang="en-US" sz="1600" i="0" dirty="0" err="1">
                <a:solidFill>
                  <a:srgbClr val="222222"/>
                </a:solidFill>
                <a:effectLst/>
                <a:latin typeface="Times New Roman" panose="02020603050405020304" pitchFamily="18" charset="0"/>
                <a:cs typeface="Times New Roman" panose="02020603050405020304" pitchFamily="18" charset="0"/>
              </a:rPr>
              <a:t>Anhar</a:t>
            </a:r>
            <a:r>
              <a:rPr lang="en-US" sz="1600" i="0" dirty="0">
                <a:solidFill>
                  <a:srgbClr val="222222"/>
                </a:solidFill>
                <a:effectLst/>
                <a:latin typeface="Times New Roman" panose="02020603050405020304" pitchFamily="18" charset="0"/>
                <a:cs typeface="Times New Roman" panose="02020603050405020304" pitchFamily="18" charset="0"/>
              </a:rPr>
              <a:t>, M. A. </a:t>
            </a:r>
            <a:r>
              <a:rPr lang="en-US" sz="1600" i="1" dirty="0">
                <a:solidFill>
                  <a:srgbClr val="222222"/>
                </a:solidFill>
                <a:effectLst/>
                <a:latin typeface="Times New Roman" panose="02020603050405020304" pitchFamily="18" charset="0"/>
                <a:cs typeface="Times New Roman" panose="02020603050405020304" pitchFamily="18" charset="0"/>
              </a:rPr>
              <a:t>Web Based Fleet Management System for </a:t>
            </a:r>
            <a:r>
              <a:rPr lang="en-US" sz="1600" i="1" dirty="0" err="1">
                <a:solidFill>
                  <a:srgbClr val="222222"/>
                </a:solidFill>
                <a:effectLst/>
                <a:latin typeface="Times New Roman" panose="02020603050405020304" pitchFamily="18" charset="0"/>
                <a:cs typeface="Times New Roman" panose="02020603050405020304" pitchFamily="18" charset="0"/>
              </a:rPr>
              <a:t>Macksons</a:t>
            </a:r>
            <a:r>
              <a:rPr lang="en-US" sz="1600" i="1" dirty="0">
                <a:solidFill>
                  <a:srgbClr val="222222"/>
                </a:solidFill>
                <a:effectLst/>
                <a:latin typeface="Times New Roman" panose="02020603050405020304" pitchFamily="18" charset="0"/>
                <a:cs typeface="Times New Roman" panose="02020603050405020304" pitchFamily="18" charset="0"/>
              </a:rPr>
              <a:t> Paint Lanka (Pvt) Ltd</a:t>
            </a:r>
            <a:r>
              <a:rPr lang="en-US" sz="1600" i="0" dirty="0">
                <a:solidFill>
                  <a:srgbClr val="222222"/>
                </a:solidFill>
                <a:effectLst/>
                <a:latin typeface="Times New Roman" panose="02020603050405020304" pitchFamily="18" charset="0"/>
                <a:cs typeface="Times New Roman" panose="02020603050405020304" pitchFamily="18" charset="0"/>
              </a:rPr>
              <a:t>. Diss. </a:t>
            </a:r>
            <a:r>
              <a:rPr lang="en-US" sz="1600" b="1" i="0" dirty="0">
                <a:solidFill>
                  <a:srgbClr val="222222"/>
                </a:solidFill>
                <a:effectLst/>
                <a:latin typeface="Times New Roman" panose="02020603050405020304" pitchFamily="18" charset="0"/>
                <a:cs typeface="Times New Roman" panose="02020603050405020304" pitchFamily="18" charset="0"/>
              </a:rPr>
              <a:t>2017</a:t>
            </a:r>
            <a:r>
              <a:rPr lang="en-US" sz="1600" i="0" dirty="0">
                <a:solidFill>
                  <a:srgbClr val="222222"/>
                </a:solidFill>
                <a:effectLst/>
                <a:latin typeface="Times New Roman" panose="02020603050405020304" pitchFamily="18" charset="0"/>
                <a:cs typeface="Times New Roman" panose="02020603050405020304" pitchFamily="18" charset="0"/>
              </a:rPr>
              <a:t>.</a:t>
            </a:r>
          </a:p>
          <a:p>
            <a:r>
              <a:rPr lang="en-US" sz="1600" i="0" dirty="0">
                <a:solidFill>
                  <a:srgbClr val="222222"/>
                </a:solidFill>
                <a:effectLst/>
                <a:latin typeface="Times New Roman" panose="02020603050405020304" pitchFamily="18" charset="0"/>
                <a:cs typeface="Times New Roman" panose="02020603050405020304" pitchFamily="18" charset="0"/>
              </a:rPr>
              <a:t>[3] (Similar System) </a:t>
            </a:r>
            <a:r>
              <a:rPr lang="en-US" sz="1600" i="0" dirty="0" err="1">
                <a:solidFill>
                  <a:srgbClr val="222222"/>
                </a:solidFill>
                <a:effectLst/>
                <a:latin typeface="Times New Roman" panose="02020603050405020304" pitchFamily="18" charset="0"/>
                <a:cs typeface="Times New Roman" panose="02020603050405020304" pitchFamily="18" charset="0"/>
              </a:rPr>
              <a:t>Fleetio</a:t>
            </a:r>
            <a:r>
              <a:rPr lang="en-US" sz="1600" i="0" dirty="0">
                <a:solidFill>
                  <a:srgbClr val="222222"/>
                </a:solidFill>
                <a:effectLst/>
                <a:latin typeface="Times New Roman" panose="02020603050405020304" pitchFamily="18" charset="0"/>
                <a:cs typeface="Times New Roman" panose="02020603050405020304" pitchFamily="18" charset="0"/>
              </a:rPr>
              <a:t>: https://developer.fleetio.com/docs/category/guides</a:t>
            </a:r>
            <a:endParaRPr lang="en-US" sz="1600" i="0" dirty="0">
              <a:effectLst/>
              <a:latin typeface="Times New Roman" panose="02020603050405020304" pitchFamily="18" charset="0"/>
              <a:cs typeface="Times New Roman" panose="02020603050405020304" pitchFamily="18" charset="0"/>
            </a:endParaRPr>
          </a:p>
        </p:txBody>
      </p:sp>
      <p:pic>
        <p:nvPicPr>
          <p:cNvPr id="6" name="Graphic 5" descr="Checkmark with solid fill">
            <a:extLst>
              <a:ext uri="{FF2B5EF4-FFF2-40B4-BE49-F238E27FC236}">
                <a16:creationId xmlns:a16="http://schemas.microsoft.com/office/drawing/2014/main" id="{73137269-B271-C391-D754-ECEC19D2D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399" y="2534384"/>
            <a:ext cx="609600" cy="609600"/>
          </a:xfrm>
          <a:prstGeom prst="rect">
            <a:avLst/>
          </a:prstGeom>
        </p:spPr>
      </p:pic>
      <p:pic>
        <p:nvPicPr>
          <p:cNvPr id="8" name="Graphic 7" descr="Checkmark with solid fill">
            <a:extLst>
              <a:ext uri="{FF2B5EF4-FFF2-40B4-BE49-F238E27FC236}">
                <a16:creationId xmlns:a16="http://schemas.microsoft.com/office/drawing/2014/main" id="{4D486F94-171E-A2BA-64CF-FE1CE22C5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399" y="3318838"/>
            <a:ext cx="609600" cy="609600"/>
          </a:xfrm>
          <a:prstGeom prst="rect">
            <a:avLst/>
          </a:prstGeom>
        </p:spPr>
      </p:pic>
      <p:pic>
        <p:nvPicPr>
          <p:cNvPr id="9" name="Graphic 8" descr="Checkmark with solid fill">
            <a:extLst>
              <a:ext uri="{FF2B5EF4-FFF2-40B4-BE49-F238E27FC236}">
                <a16:creationId xmlns:a16="http://schemas.microsoft.com/office/drawing/2014/main" id="{933FEA19-04DF-CF82-7A32-25707945D5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8699" y="3996590"/>
            <a:ext cx="609600" cy="609600"/>
          </a:xfrm>
          <a:prstGeom prst="rect">
            <a:avLst/>
          </a:prstGeom>
        </p:spPr>
      </p:pic>
      <p:pic>
        <p:nvPicPr>
          <p:cNvPr id="10" name="Graphic 9" descr="Checkmark with solid fill">
            <a:extLst>
              <a:ext uri="{FF2B5EF4-FFF2-40B4-BE49-F238E27FC236}">
                <a16:creationId xmlns:a16="http://schemas.microsoft.com/office/drawing/2014/main" id="{4E9FFCCF-AA71-276A-25EE-24640F3E7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399" y="4730973"/>
            <a:ext cx="609600" cy="609600"/>
          </a:xfrm>
          <a:prstGeom prst="rect">
            <a:avLst/>
          </a:prstGeom>
        </p:spPr>
      </p:pic>
      <p:pic>
        <p:nvPicPr>
          <p:cNvPr id="11" name="Graphic 10" descr="Checkmark with solid fill">
            <a:extLst>
              <a:ext uri="{FF2B5EF4-FFF2-40B4-BE49-F238E27FC236}">
                <a16:creationId xmlns:a16="http://schemas.microsoft.com/office/drawing/2014/main" id="{D870CA9A-CF16-C791-31D8-73D931ECE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501" y="4009912"/>
            <a:ext cx="609600" cy="609600"/>
          </a:xfrm>
          <a:prstGeom prst="rect">
            <a:avLst/>
          </a:prstGeom>
        </p:spPr>
      </p:pic>
      <p:pic>
        <p:nvPicPr>
          <p:cNvPr id="12" name="Graphic 11" descr="Checkmark with solid fill">
            <a:extLst>
              <a:ext uri="{FF2B5EF4-FFF2-40B4-BE49-F238E27FC236}">
                <a16:creationId xmlns:a16="http://schemas.microsoft.com/office/drawing/2014/main" id="{6F448FF6-5D4C-8FDF-A62E-F4829D11AD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4857" y="4747270"/>
            <a:ext cx="609600" cy="609600"/>
          </a:xfrm>
          <a:prstGeom prst="rect">
            <a:avLst/>
          </a:prstGeom>
        </p:spPr>
      </p:pic>
      <p:pic>
        <p:nvPicPr>
          <p:cNvPr id="14" name="Graphic 13" descr="Checkmark with solid fill">
            <a:extLst>
              <a:ext uri="{FF2B5EF4-FFF2-40B4-BE49-F238E27FC236}">
                <a16:creationId xmlns:a16="http://schemas.microsoft.com/office/drawing/2014/main" id="{37598873-5704-6D73-B927-43086AB20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1003" y="4693686"/>
            <a:ext cx="609600" cy="609600"/>
          </a:xfrm>
          <a:prstGeom prst="rect">
            <a:avLst/>
          </a:prstGeom>
        </p:spPr>
      </p:pic>
      <p:pic>
        <p:nvPicPr>
          <p:cNvPr id="5" name="Graphic 4" descr="Checkmark with solid fill">
            <a:extLst>
              <a:ext uri="{FF2B5EF4-FFF2-40B4-BE49-F238E27FC236}">
                <a16:creationId xmlns:a16="http://schemas.microsoft.com/office/drawing/2014/main" id="{49ED0CFA-E6A1-26AD-9EFF-51DDC1D75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920" y="2562562"/>
            <a:ext cx="609600" cy="609600"/>
          </a:xfrm>
          <a:prstGeom prst="rect">
            <a:avLst/>
          </a:prstGeom>
        </p:spPr>
      </p:pic>
      <p:pic>
        <p:nvPicPr>
          <p:cNvPr id="15" name="Graphic 14" descr="Checkmark with solid fill">
            <a:extLst>
              <a:ext uri="{FF2B5EF4-FFF2-40B4-BE49-F238E27FC236}">
                <a16:creationId xmlns:a16="http://schemas.microsoft.com/office/drawing/2014/main" id="{B53D28A5-6032-6B7B-798E-01AB84E243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3901" y="4822864"/>
            <a:ext cx="609600" cy="609600"/>
          </a:xfrm>
          <a:prstGeom prst="rect">
            <a:avLst/>
          </a:prstGeom>
        </p:spPr>
      </p:pic>
      <p:pic>
        <p:nvPicPr>
          <p:cNvPr id="16" name="Graphic 15" descr="Checkmark with solid fill">
            <a:extLst>
              <a:ext uri="{FF2B5EF4-FFF2-40B4-BE49-F238E27FC236}">
                <a16:creationId xmlns:a16="http://schemas.microsoft.com/office/drawing/2014/main" id="{741C45C3-E517-D26C-5ED0-2722D8A0C4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1003" y="3277774"/>
            <a:ext cx="609600" cy="609600"/>
          </a:xfrm>
          <a:prstGeom prst="rect">
            <a:avLst/>
          </a:prstGeom>
        </p:spPr>
      </p:pic>
      <p:pic>
        <p:nvPicPr>
          <p:cNvPr id="17" name="Graphic 16" descr="Checkmark with solid fill">
            <a:extLst>
              <a:ext uri="{FF2B5EF4-FFF2-40B4-BE49-F238E27FC236}">
                <a16:creationId xmlns:a16="http://schemas.microsoft.com/office/drawing/2014/main" id="{7B281734-77CB-E3BB-4610-450E09B51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1003" y="4019451"/>
            <a:ext cx="609600" cy="609600"/>
          </a:xfrm>
          <a:prstGeom prst="rect">
            <a:avLst/>
          </a:prstGeom>
        </p:spPr>
      </p:pic>
      <p:sp>
        <p:nvSpPr>
          <p:cNvPr id="13" name="Content Placeholder 2">
            <a:extLst>
              <a:ext uri="{FF2B5EF4-FFF2-40B4-BE49-F238E27FC236}">
                <a16:creationId xmlns:a16="http://schemas.microsoft.com/office/drawing/2014/main" id="{07C4C52A-54FC-01DF-DA9A-9213F4E7C290}"/>
              </a:ext>
            </a:extLst>
          </p:cNvPr>
          <p:cNvSpPr txBox="1">
            <a:spLocks/>
          </p:cNvSpPr>
          <p:nvPr/>
        </p:nvSpPr>
        <p:spPr>
          <a:xfrm>
            <a:off x="825501" y="543158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End-user validation</a:t>
            </a:r>
          </a:p>
        </p:txBody>
      </p:sp>
    </p:spTree>
    <p:extLst>
      <p:ext uri="{BB962C8B-B14F-4D97-AF65-F5344CB8AC3E}">
        <p14:creationId xmlns:p14="http://schemas.microsoft.com/office/powerpoint/2010/main" val="345579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8B18-1103-0291-D146-08DB40497FD0}"/>
              </a:ext>
            </a:extLst>
          </p:cNvPr>
          <p:cNvSpPr>
            <a:spLocks noGrp="1"/>
          </p:cNvSpPr>
          <p:nvPr>
            <p:ph type="title"/>
          </p:nvPr>
        </p:nvSpPr>
        <p:spPr>
          <a:xfrm>
            <a:off x="0" y="-406399"/>
            <a:ext cx="11353800" cy="2097088"/>
          </a:xfrm>
        </p:spPr>
        <p:txBody>
          <a:bodyPr/>
          <a:lstStyle/>
          <a:p>
            <a:r>
              <a:rPr lang="en-US" b="1" kern="1200" dirty="0">
                <a:solidFill>
                  <a:srgbClr val="000000"/>
                </a:solidFill>
                <a:effectLst/>
                <a:latin typeface="Times New Roman" panose="02020603050405020304" pitchFamily="18" charset="0"/>
                <a:ea typeface="+mj-ea"/>
                <a:cs typeface="Times New Roman" panose="02020603050405020304" pitchFamily="18" charset="0"/>
              </a:rPr>
              <a:t>Thesis 1/2:</a:t>
            </a:r>
            <a:r>
              <a:rPr lang="en-US" dirty="0"/>
              <a:t>Route me app,</a:t>
            </a:r>
          </a:p>
        </p:txBody>
      </p:sp>
      <p:sp>
        <p:nvSpPr>
          <p:cNvPr id="3" name="Content Placeholder 2">
            <a:extLst>
              <a:ext uri="{FF2B5EF4-FFF2-40B4-BE49-F238E27FC236}">
                <a16:creationId xmlns:a16="http://schemas.microsoft.com/office/drawing/2014/main" id="{3CCC5958-0715-F613-B200-128A1D19E80E}"/>
              </a:ext>
            </a:extLst>
          </p:cNvPr>
          <p:cNvSpPr>
            <a:spLocks noGrp="1"/>
          </p:cNvSpPr>
          <p:nvPr>
            <p:ph idx="1"/>
          </p:nvPr>
        </p:nvSpPr>
        <p:spPr>
          <a:xfrm>
            <a:off x="838200" y="1825625"/>
            <a:ext cx="5649844" cy="4351338"/>
          </a:xfrm>
        </p:spPr>
        <p:txBody>
          <a:bodyPr/>
          <a:lstStyle/>
          <a:p>
            <a:r>
              <a:rPr lang="en-US" dirty="0"/>
              <a:t>A Mobile App and Web Based System to manage Vehicles and Drivers </a:t>
            </a:r>
          </a:p>
          <a:p>
            <a:r>
              <a:rPr lang="en-US" dirty="0"/>
              <a:t>Interviews, questionnaires, and observations</a:t>
            </a:r>
          </a:p>
          <a:p>
            <a:r>
              <a:rPr lang="en-US" dirty="0"/>
              <a:t>Agile Design Methodology</a:t>
            </a:r>
          </a:p>
        </p:txBody>
      </p:sp>
      <p:pic>
        <p:nvPicPr>
          <p:cNvPr id="5" name="Picture 4">
            <a:extLst>
              <a:ext uri="{FF2B5EF4-FFF2-40B4-BE49-F238E27FC236}">
                <a16:creationId xmlns:a16="http://schemas.microsoft.com/office/drawing/2014/main" id="{405149C1-12D0-727C-8E4D-820A7C54164D}"/>
              </a:ext>
            </a:extLst>
          </p:cNvPr>
          <p:cNvPicPr>
            <a:picLocks noChangeAspect="1"/>
          </p:cNvPicPr>
          <p:nvPr/>
        </p:nvPicPr>
        <p:blipFill>
          <a:blip r:embed="rId3"/>
          <a:stretch>
            <a:fillRect/>
          </a:stretch>
        </p:blipFill>
        <p:spPr>
          <a:xfrm>
            <a:off x="6237815" y="92766"/>
            <a:ext cx="5569872" cy="4767483"/>
          </a:xfrm>
          <a:prstGeom prst="rect">
            <a:avLst/>
          </a:prstGeom>
        </p:spPr>
      </p:pic>
      <p:pic>
        <p:nvPicPr>
          <p:cNvPr id="7" name="Picture 6">
            <a:extLst>
              <a:ext uri="{FF2B5EF4-FFF2-40B4-BE49-F238E27FC236}">
                <a16:creationId xmlns:a16="http://schemas.microsoft.com/office/drawing/2014/main" id="{D7A773C8-1E4C-69CE-FEF3-F68910B85A15}"/>
              </a:ext>
            </a:extLst>
          </p:cNvPr>
          <p:cNvPicPr>
            <a:picLocks noChangeAspect="1"/>
          </p:cNvPicPr>
          <p:nvPr/>
        </p:nvPicPr>
        <p:blipFill>
          <a:blip r:embed="rId4"/>
          <a:stretch>
            <a:fillRect/>
          </a:stretch>
        </p:blipFill>
        <p:spPr>
          <a:xfrm>
            <a:off x="6365004" y="5000554"/>
            <a:ext cx="3428353" cy="1857446"/>
          </a:xfrm>
          <a:prstGeom prst="rect">
            <a:avLst/>
          </a:prstGeom>
        </p:spPr>
      </p:pic>
      <p:pic>
        <p:nvPicPr>
          <p:cNvPr id="9" name="Picture 8">
            <a:extLst>
              <a:ext uri="{FF2B5EF4-FFF2-40B4-BE49-F238E27FC236}">
                <a16:creationId xmlns:a16="http://schemas.microsoft.com/office/drawing/2014/main" id="{8C82EF48-FBFC-EE1A-091D-49D5E50FCAD4}"/>
              </a:ext>
            </a:extLst>
          </p:cNvPr>
          <p:cNvPicPr>
            <a:picLocks noChangeAspect="1"/>
          </p:cNvPicPr>
          <p:nvPr/>
        </p:nvPicPr>
        <p:blipFill>
          <a:blip r:embed="rId5"/>
          <a:stretch>
            <a:fillRect/>
          </a:stretch>
        </p:blipFill>
        <p:spPr>
          <a:xfrm>
            <a:off x="10485030" y="4860249"/>
            <a:ext cx="1066625" cy="1857446"/>
          </a:xfrm>
          <a:prstGeom prst="rect">
            <a:avLst/>
          </a:prstGeom>
        </p:spPr>
      </p:pic>
      <p:sp>
        <p:nvSpPr>
          <p:cNvPr id="11" name="TextBox 10">
            <a:extLst>
              <a:ext uri="{FF2B5EF4-FFF2-40B4-BE49-F238E27FC236}">
                <a16:creationId xmlns:a16="http://schemas.microsoft.com/office/drawing/2014/main" id="{4D15BA45-15AE-ACBA-842F-4D15E340429C}"/>
              </a:ext>
            </a:extLst>
          </p:cNvPr>
          <p:cNvSpPr txBox="1"/>
          <p:nvPr/>
        </p:nvSpPr>
        <p:spPr>
          <a:xfrm>
            <a:off x="392044" y="5846544"/>
            <a:ext cx="6096000" cy="707886"/>
          </a:xfrm>
          <a:prstGeom prst="rect">
            <a:avLst/>
          </a:prstGeom>
          <a:noFill/>
        </p:spPr>
        <p:txBody>
          <a:bodyPr wrap="square">
            <a:spAutoFit/>
          </a:bodyPr>
          <a:lstStyle/>
          <a:p>
            <a:r>
              <a:rPr lang="en-US" sz="1800" b="1" i="0" dirty="0">
                <a:solidFill>
                  <a:srgbClr val="222222"/>
                </a:solidFill>
                <a:effectLst/>
                <a:latin typeface="Times New Roman" panose="02020603050405020304" pitchFamily="18" charset="0"/>
                <a:cs typeface="Times New Roman" panose="02020603050405020304" pitchFamily="18" charset="0"/>
              </a:rPr>
              <a:t>Wijesuriya, W. B. E. </a:t>
            </a:r>
            <a:r>
              <a:rPr lang="en-US" sz="1800" b="1" i="1" dirty="0">
                <a:solidFill>
                  <a:srgbClr val="222222"/>
                </a:solidFill>
                <a:effectLst/>
                <a:latin typeface="Times New Roman" panose="02020603050405020304" pitchFamily="18" charset="0"/>
                <a:cs typeface="Times New Roman" panose="02020603050405020304" pitchFamily="18" charset="0"/>
              </a:rPr>
              <a:t>'Route-Me'-A Mobile App and Web Based System to manage Vehicles and Drivers</a:t>
            </a:r>
            <a:r>
              <a:rPr lang="en-US" sz="1800" b="1" i="0" dirty="0">
                <a:solidFill>
                  <a:srgbClr val="222222"/>
                </a:solidFill>
                <a:effectLst/>
                <a:latin typeface="Times New Roman" panose="02020603050405020304" pitchFamily="18" charset="0"/>
                <a:cs typeface="Times New Roman" panose="02020603050405020304" pitchFamily="18" charset="0"/>
              </a:rPr>
              <a:t>. Diss. </a:t>
            </a:r>
            <a:r>
              <a:rPr lang="en-US" sz="2200" b="1" i="0" dirty="0">
                <a:solidFill>
                  <a:srgbClr val="222222"/>
                </a:solidFill>
                <a:effectLst/>
                <a:latin typeface="Times New Roman" panose="02020603050405020304" pitchFamily="18" charset="0"/>
                <a:cs typeface="Times New Roman" panose="02020603050405020304" pitchFamily="18" charset="0"/>
              </a:rPr>
              <a:t>2021</a:t>
            </a:r>
            <a:r>
              <a:rPr lang="en-US" sz="1800" b="1" i="0" dirty="0">
                <a:solidFill>
                  <a:srgbClr val="222222"/>
                </a:solidFill>
                <a:effectLst/>
                <a:latin typeface="Times New Roman" panose="02020603050405020304" pitchFamily="18" charset="0"/>
                <a:cs typeface="Times New Roman" panose="02020603050405020304" pitchFamily="18" charset="0"/>
              </a:rPr>
              <a:t>.</a:t>
            </a:r>
            <a:endParaRPr lang="en-US" b="1" dirty="0"/>
          </a:p>
        </p:txBody>
      </p:sp>
    </p:spTree>
    <p:extLst>
      <p:ext uri="{BB962C8B-B14F-4D97-AF65-F5344CB8AC3E}">
        <p14:creationId xmlns:p14="http://schemas.microsoft.com/office/powerpoint/2010/main" val="3453489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TotalTime>
  <Words>2227</Words>
  <Application>Microsoft Office PowerPoint</Application>
  <PresentationFormat>Widescreen</PresentationFormat>
  <Paragraphs>160</Paragraphs>
  <Slides>32</Slides>
  <Notes>15</Notes>
  <HiddenSlides>5</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ElsevierGulliver</vt:lpstr>
      <vt:lpstr>helvetica neue</vt:lpstr>
      <vt:lpstr>HelveticaNeue Regular</vt:lpstr>
      <vt:lpstr>Söhne</vt:lpstr>
      <vt:lpstr>Arial</vt:lpstr>
      <vt:lpstr>Calibri</vt:lpstr>
      <vt:lpstr>Calibri Light</vt:lpstr>
      <vt:lpstr>Lato</vt:lpstr>
      <vt:lpstr>Times New Roman</vt:lpstr>
      <vt:lpstr>Office Theme</vt:lpstr>
      <vt:lpstr>A cross platform fleet management app offering a driver behavior tracking system</vt:lpstr>
      <vt:lpstr>Introduction 1/2</vt:lpstr>
      <vt:lpstr>Introduction 2/2</vt:lpstr>
      <vt:lpstr>Technical Problem</vt:lpstr>
      <vt:lpstr>Objectives:</vt:lpstr>
      <vt:lpstr>System Overview:</vt:lpstr>
      <vt:lpstr>SDLC: Software Requirements</vt:lpstr>
      <vt:lpstr>SDLC: Software Requirements</vt:lpstr>
      <vt:lpstr>Thesis 1/2:Route me app,</vt:lpstr>
      <vt:lpstr>Thesis 2/2 : Web Based FMS</vt:lpstr>
      <vt:lpstr>Related work 1/3:  Garbage trucks FMS</vt:lpstr>
      <vt:lpstr>Related work 2/3 : Driving Behavior Classification Based on Oversampled Signals of Smartphone Embedded Sensors Using an Optimized Stacked-LSTM Neural Networks</vt:lpstr>
      <vt:lpstr>Related work 3/3 : Machine Learning Operations (MLOps): Overview, Definition, and Architecture</vt:lpstr>
      <vt:lpstr>PowerPoint Presentation</vt:lpstr>
      <vt:lpstr>System Architecture: </vt:lpstr>
      <vt:lpstr>PowerPoint Presentation</vt:lpstr>
      <vt:lpstr>Considered Development Approach:</vt:lpstr>
      <vt:lpstr>Demo web app &amp; TUIO:</vt:lpstr>
      <vt:lpstr>PowerPoint Presentation</vt:lpstr>
      <vt:lpstr>PowerPoint Presentation</vt:lpstr>
      <vt:lpstr>Proposed behavior detection solution:</vt:lpstr>
      <vt:lpstr>Dataset: UAH-DriveSet </vt:lpstr>
      <vt:lpstr>Dataset: UAH-DriveSet </vt:lpstr>
      <vt:lpstr>LSTM Algorithm:</vt:lpstr>
      <vt:lpstr>LSTM Algorithm:</vt:lpstr>
      <vt:lpstr>Honda Research Institution Driving Dataset (HDD):</vt:lpstr>
      <vt:lpstr> tests:</vt:lpstr>
      <vt:lpstr>Integration testing:</vt:lpstr>
      <vt:lpstr>Deployment: Microsoft Azure (best PAAS)</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and web flutter to manage MSA fleet</dc:title>
  <dc:creator>Ahmed Diaaeldin</dc:creator>
  <cp:lastModifiedBy>Ahmed Diaaeldin</cp:lastModifiedBy>
  <cp:revision>19</cp:revision>
  <dcterms:created xsi:type="dcterms:W3CDTF">2023-10-24T08:58:33Z</dcterms:created>
  <dcterms:modified xsi:type="dcterms:W3CDTF">2024-03-05T16:47:58Z</dcterms:modified>
</cp:coreProperties>
</file>